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7" r:id="rId5"/>
    <p:sldId id="259" r:id="rId6"/>
    <p:sldId id="258" r:id="rId7"/>
    <p:sldId id="261" r:id="rId8"/>
    <p:sldId id="263" r:id="rId9"/>
    <p:sldId id="264" r:id="rId10"/>
    <p:sldId id="269" r:id="rId11"/>
    <p:sldId id="271" r:id="rId12"/>
    <p:sldId id="270" r:id="rId13"/>
    <p:sldId id="268" r:id="rId14"/>
    <p:sldId id="267" r:id="rId15"/>
    <p:sldId id="260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553"/>
    <a:srgbClr val="16286E"/>
    <a:srgbClr val="7BEBD8"/>
    <a:srgbClr val="8335E5"/>
    <a:srgbClr val="6B8DE1"/>
    <a:srgbClr val="6C92E1"/>
    <a:srgbClr val="6313DC"/>
    <a:srgbClr val="1E3ADA"/>
    <a:srgbClr val="7D4BC9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52" autoAdjust="0"/>
  </p:normalViewPr>
  <p:slideViewPr>
    <p:cSldViewPr snapToGrid="0" showGuides="1">
      <p:cViewPr varScale="1">
        <p:scale>
          <a:sx n="77" d="100"/>
          <a:sy n="77" d="100"/>
        </p:scale>
        <p:origin x="691" y="43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063D-436A-410C-A490-190D73BB5D3E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8996C-DF1E-45F4-80FD-86472FDB10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DD7-4F37-46AB-9A13-BF4D77EDD71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F48A-6110-47DA-8521-A1D1FFD22F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60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978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867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85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0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80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23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14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774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93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72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292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55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319335" y="4519733"/>
            <a:ext cx="6803682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800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Rates and Trends in</a:t>
            </a:r>
          </a:p>
          <a:p>
            <a:pPr algn="l"/>
            <a:r>
              <a:rPr lang="en-US" sz="4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Cardiovascular Disease</a:t>
            </a:r>
          </a:p>
          <a:p>
            <a:pPr algn="l"/>
            <a:endParaRPr lang="en-US" sz="4800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269933" y="412716"/>
            <a:ext cx="353619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6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Team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947E77-F435-B002-1413-7D3B0D35CAF5}"/>
              </a:ext>
            </a:extLst>
          </p:cNvPr>
          <p:cNvSpPr/>
          <p:nvPr/>
        </p:nvSpPr>
        <p:spPr>
          <a:xfrm>
            <a:off x="319335" y="1064983"/>
            <a:ext cx="2975669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Katrina Witt</a:t>
            </a: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Charles Morgan</a:t>
            </a: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Mahsa Hesampour</a:t>
            </a:r>
          </a:p>
          <a:p>
            <a:r>
              <a:rPr lang="en-US" sz="16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Riona</a:t>
            </a:r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6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Espendido</a:t>
            </a:r>
            <a:endParaRPr 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ECCE737-2430-3000-ADB2-50A32EE72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46221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10635125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Mapping </a:t>
            </a:r>
            <a:r>
              <a:rPr lang="en-US" dirty="0" err="1"/>
              <a:t>Visualisation</a:t>
            </a:r>
            <a:r>
              <a:rPr lang="en-US" dirty="0"/>
              <a:t> – code </a:t>
            </a:r>
            <a:r>
              <a:rPr lang="en-US" dirty="0" err="1"/>
              <a:t>snippits</a:t>
            </a:r>
            <a:endParaRPr lang="en-US" dirty="0"/>
          </a:p>
        </p:txBody>
      </p:sp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835AD6E-B2DF-0A91-B13A-666A4EE67598}"/>
              </a:ext>
            </a:extLst>
          </p:cNvPr>
          <p:cNvSpPr txBox="1"/>
          <p:nvPr/>
        </p:nvSpPr>
        <p:spPr>
          <a:xfrm>
            <a:off x="726781" y="1151636"/>
            <a:ext cx="4683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index.html: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8223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8336C4B5-E15C-4086-8FF8-C33A0737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5264A13-2CF6-4653-9A8E-AE29B6F25F8E}"/>
              </a:ext>
            </a:extLst>
          </p:cNvPr>
          <p:cNvSpPr txBox="1"/>
          <p:nvPr/>
        </p:nvSpPr>
        <p:spPr>
          <a:xfrm>
            <a:off x="723900" y="457291"/>
            <a:ext cx="9415182" cy="11597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6D12FB3-2E0E-4392-B30A-8FABD559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665670"/>
            <a:ext cx="12204700" cy="2514602"/>
            <a:chOff x="-12700" y="2162907"/>
            <a:chExt cx="12204700" cy="2514602"/>
          </a:xfrm>
        </p:grpSpPr>
        <p:pic>
          <p:nvPicPr>
            <p:cNvPr id="2" name="Picture 1" descr="A group of people sitting at a desk&#10;">
              <a:extLst>
                <a:ext uri="{FF2B5EF4-FFF2-40B4-BE49-F238E27FC236}">
                  <a16:creationId xmlns:a16="http://schemas.microsoft.com/office/drawing/2014/main" id="{2D62790E-5C31-4474-BE12-F50234A0C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"/>
            <a:stretch/>
          </p:blipFill>
          <p:spPr>
            <a:xfrm>
              <a:off x="-12700" y="2162908"/>
              <a:ext cx="12192000" cy="2514601"/>
            </a:xfrm>
            <a:prstGeom prst="rect">
              <a:avLst/>
            </a:prstGeom>
          </p:spPr>
        </p:pic>
        <p:sp>
          <p:nvSpPr>
            <p:cNvPr id="3" name="Rectangle 2" descr="This is an image of a desk with laptop computers and people working.">
              <a:extLst>
                <a:ext uri="{FF2B5EF4-FFF2-40B4-BE49-F238E27FC236}">
                  <a16:creationId xmlns:a16="http://schemas.microsoft.com/office/drawing/2014/main" id="{53AEFB1F-87BB-40C6-9BC7-E1CE0AC0AC1B}"/>
                </a:ext>
              </a:extLst>
            </p:cNvPr>
            <p:cNvSpPr/>
            <p:nvPr/>
          </p:nvSpPr>
          <p:spPr>
            <a:xfrm>
              <a:off x="0" y="2162907"/>
              <a:ext cx="12192000" cy="2514601"/>
            </a:xfrm>
            <a:prstGeom prst="rect">
              <a:avLst/>
            </a:prstGeom>
            <a:gradFill>
              <a:gsLst>
                <a:gs pos="1000">
                  <a:srgbClr val="7CEFD8">
                    <a:alpha val="79000"/>
                  </a:srgbClr>
                </a:gs>
                <a:gs pos="61000">
                  <a:srgbClr val="6672E4">
                    <a:alpha val="84000"/>
                  </a:srgbClr>
                </a:gs>
                <a:gs pos="98000">
                  <a:srgbClr val="882BE5">
                    <a:alpha val="66000"/>
                  </a:srgbClr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CFBA714-94A9-4CEA-9D73-2E90A898B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52826" y="2694293"/>
              <a:ext cx="1431828" cy="1431827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B48CA9-382A-48A4-B5F2-BBE91C08FD62}"/>
                </a:ext>
              </a:extLst>
            </p:cNvPr>
            <p:cNvSpPr/>
            <p:nvPr/>
          </p:nvSpPr>
          <p:spPr>
            <a:xfrm>
              <a:off x="1737814" y="3936470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0BBE89-8E4D-448A-8F53-F45437DD24BB}"/>
                </a:ext>
              </a:extLst>
            </p:cNvPr>
            <p:cNvSpPr/>
            <p:nvPr/>
          </p:nvSpPr>
          <p:spPr>
            <a:xfrm>
              <a:off x="1782422" y="3981078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02C732-8960-4820-B185-F087E030DAAA}"/>
                </a:ext>
              </a:extLst>
            </p:cNvPr>
            <p:cNvSpPr txBox="1"/>
            <p:nvPr/>
          </p:nvSpPr>
          <p:spPr>
            <a:xfrm>
              <a:off x="1210469" y="3189004"/>
              <a:ext cx="71654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45%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B02FFA3-53E3-4FFD-922C-CCB9EFEA5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45077" y="2719313"/>
              <a:ext cx="1431828" cy="1431826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EB5F512-613A-44CC-ACE3-5B63ACC24F3F}"/>
                </a:ext>
              </a:extLst>
            </p:cNvPr>
            <p:cNvSpPr/>
            <p:nvPr/>
          </p:nvSpPr>
          <p:spPr>
            <a:xfrm>
              <a:off x="5016340" y="2881739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DD030F3-5250-4104-9D3A-3BDB421469D0}"/>
                </a:ext>
              </a:extLst>
            </p:cNvPr>
            <p:cNvSpPr/>
            <p:nvPr/>
          </p:nvSpPr>
          <p:spPr>
            <a:xfrm>
              <a:off x="5060947" y="2926346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C8C601-FB40-4573-87B3-B1126A610542}"/>
                </a:ext>
              </a:extLst>
            </p:cNvPr>
            <p:cNvSpPr txBox="1"/>
            <p:nvPr/>
          </p:nvSpPr>
          <p:spPr>
            <a:xfrm>
              <a:off x="4202720" y="3189005"/>
              <a:ext cx="71654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10%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AA6EBCD-B27A-4FC4-87A8-ED6638C5545A}"/>
                </a:ext>
              </a:extLst>
            </p:cNvPr>
            <p:cNvSpPr/>
            <p:nvPr/>
          </p:nvSpPr>
          <p:spPr>
            <a:xfrm>
              <a:off x="6798890" y="2719313"/>
              <a:ext cx="1431828" cy="1431826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63F2913C-4436-40AC-9048-54405BD23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98890" y="2719313"/>
              <a:ext cx="1431827" cy="1431826"/>
            </a:xfrm>
            <a:prstGeom prst="arc">
              <a:avLst>
                <a:gd name="adj1" fmla="val 16200000"/>
                <a:gd name="adj2" fmla="val 755116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9703755-0B67-41E7-B72A-5A3A54730479}"/>
                </a:ext>
              </a:extLst>
            </p:cNvPr>
            <p:cNvSpPr/>
            <p:nvPr/>
          </p:nvSpPr>
          <p:spPr>
            <a:xfrm>
              <a:off x="8110117" y="3485949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668F955-7C8C-4C69-AA19-CD562C2DFDCC}"/>
                </a:ext>
              </a:extLst>
            </p:cNvPr>
            <p:cNvSpPr/>
            <p:nvPr/>
          </p:nvSpPr>
          <p:spPr>
            <a:xfrm>
              <a:off x="8154725" y="3530557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436978-7B84-4F27-8A32-574050B29AD0}"/>
                </a:ext>
              </a:extLst>
            </p:cNvPr>
            <p:cNvSpPr txBox="1"/>
            <p:nvPr/>
          </p:nvSpPr>
          <p:spPr>
            <a:xfrm>
              <a:off x="7216076" y="3189005"/>
              <a:ext cx="71654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35%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5E89B9B-4C47-402B-9C75-47765E1F7593}"/>
                </a:ext>
              </a:extLst>
            </p:cNvPr>
            <p:cNvGrpSpPr/>
            <p:nvPr/>
          </p:nvGrpSpPr>
          <p:grpSpPr>
            <a:xfrm>
              <a:off x="9871788" y="2706779"/>
              <a:ext cx="1431828" cy="1456895"/>
              <a:chOff x="7168469" y="2677815"/>
              <a:chExt cx="1431828" cy="14568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2C4BAC1-CFE0-4BB6-AB1E-3D97B9D3C37C}"/>
                  </a:ext>
                </a:extLst>
              </p:cNvPr>
              <p:cNvGrpSpPr/>
              <p:nvPr/>
            </p:nvGrpSpPr>
            <p:grpSpPr>
              <a:xfrm>
                <a:off x="7168469" y="2677815"/>
                <a:ext cx="1431828" cy="1456895"/>
                <a:chOff x="7168469" y="2677815"/>
                <a:chExt cx="1431828" cy="1456895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52EBF013-87F7-4305-9CC9-737BE16F0D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168469" y="2702884"/>
                  <a:ext cx="1431828" cy="1431826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Arc 53">
                  <a:extLst>
                    <a:ext uri="{FF2B5EF4-FFF2-40B4-BE49-F238E27FC236}">
                      <a16:creationId xmlns:a16="http://schemas.microsoft.com/office/drawing/2014/main" id="{2CC348C5-CD52-4041-A9DC-8F47C9D04352}"/>
                    </a:ext>
                  </a:extLst>
                </p:cNvPr>
                <p:cNvSpPr/>
                <p:nvPr/>
              </p:nvSpPr>
              <p:spPr>
                <a:xfrm>
                  <a:off x="7168469" y="2702884"/>
                  <a:ext cx="1431827" cy="1431826"/>
                </a:xfrm>
                <a:prstGeom prst="arc">
                  <a:avLst>
                    <a:gd name="adj1" fmla="val 16200000"/>
                    <a:gd name="adj2" fmla="val 17724961"/>
                  </a:avLst>
                </a:prstGeom>
                <a:ln w="38100">
                  <a:gradFill>
                    <a:gsLst>
                      <a:gs pos="0">
                        <a:srgbClr val="7BEBD8"/>
                      </a:gs>
                      <a:gs pos="8000">
                        <a:srgbClr val="6B8DE1"/>
                      </a:gs>
                      <a:gs pos="100000">
                        <a:srgbClr val="8335E5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083CA45F-7535-4D5F-A010-B7B38ED57BC7}"/>
                    </a:ext>
                  </a:extLst>
                </p:cNvPr>
                <p:cNvSpPr/>
                <p:nvPr/>
              </p:nvSpPr>
              <p:spPr>
                <a:xfrm>
                  <a:off x="8095353" y="2677815"/>
                  <a:ext cx="239688" cy="239687"/>
                </a:xfrm>
                <a:prstGeom prst="ellipse">
                  <a:avLst/>
                </a:prstGeom>
                <a:solidFill>
                  <a:srgbClr val="8335E5">
                    <a:alpha val="3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43FCBFAE-6E88-440A-ACEC-41E289885112}"/>
                    </a:ext>
                  </a:extLst>
                </p:cNvPr>
                <p:cNvSpPr/>
                <p:nvPr/>
              </p:nvSpPr>
              <p:spPr>
                <a:xfrm>
                  <a:off x="8139961" y="2722422"/>
                  <a:ext cx="150473" cy="150473"/>
                </a:xfrm>
                <a:prstGeom prst="ellipse">
                  <a:avLst/>
                </a:prstGeom>
                <a:solidFill>
                  <a:srgbClr val="833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8F4B3FC-E555-4F37-BC12-4940EF773A7E}"/>
                  </a:ext>
                </a:extLst>
              </p:cNvPr>
              <p:cNvSpPr txBox="1"/>
              <p:nvPr/>
            </p:nvSpPr>
            <p:spPr>
              <a:xfrm>
                <a:off x="7526112" y="3160041"/>
                <a:ext cx="71654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+mj-lt"/>
                  </a:rPr>
                  <a:t>10%</a:t>
                </a:r>
              </a:p>
            </p:txBody>
          </p:sp>
        </p:grp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CAE87D92-1F07-49DE-BFD7-F74BD728BD31}"/>
                </a:ext>
              </a:extLst>
            </p:cNvPr>
            <p:cNvSpPr/>
            <p:nvPr/>
          </p:nvSpPr>
          <p:spPr>
            <a:xfrm>
              <a:off x="3843489" y="2720981"/>
              <a:ext cx="1431827" cy="1431826"/>
            </a:xfrm>
            <a:prstGeom prst="arc">
              <a:avLst>
                <a:gd name="adj1" fmla="val 16200000"/>
                <a:gd name="adj2" fmla="val 19003948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45B3FF71-3684-4143-BA68-D4583307C956}"/>
                </a:ext>
              </a:extLst>
            </p:cNvPr>
            <p:cNvSpPr/>
            <p:nvPr/>
          </p:nvSpPr>
          <p:spPr>
            <a:xfrm>
              <a:off x="852826" y="2694293"/>
              <a:ext cx="1431827" cy="1431826"/>
            </a:xfrm>
            <a:prstGeom prst="arc">
              <a:avLst>
                <a:gd name="adj1" fmla="val 16200000"/>
                <a:gd name="adj2" fmla="val 3850353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9929E06-4AB9-4598-A963-82CCC18A3FF2}"/>
              </a:ext>
            </a:extLst>
          </p:cNvPr>
          <p:cNvSpPr txBox="1"/>
          <p:nvPr/>
        </p:nvSpPr>
        <p:spPr>
          <a:xfrm>
            <a:off x="826999" y="4841786"/>
            <a:ext cx="14834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58B9C9-A63C-4AE4-8EB4-544F3A70C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329338" y="5277685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DF162EE-A4BE-4D4C-9A3C-51FC2F765D81}"/>
              </a:ext>
            </a:extLst>
          </p:cNvPr>
          <p:cNvSpPr txBox="1">
            <a:spLocks/>
          </p:cNvSpPr>
          <p:nvPr/>
        </p:nvSpPr>
        <p:spPr>
          <a:xfrm>
            <a:off x="241881" y="5454662"/>
            <a:ext cx="2653720" cy="779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Minorities may be under-represented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0754C1-4097-4CDA-B3CB-7304331CBBB9}"/>
              </a:ext>
            </a:extLst>
          </p:cNvPr>
          <p:cNvSpPr txBox="1"/>
          <p:nvPr/>
        </p:nvSpPr>
        <p:spPr>
          <a:xfrm>
            <a:off x="3819250" y="4841787"/>
            <a:ext cx="14834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30765C-622F-4015-90C6-297DE00B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21589" y="527768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2AC3065-20B0-4A63-89FA-B10AD6D1363C}"/>
              </a:ext>
            </a:extLst>
          </p:cNvPr>
          <p:cNvSpPr txBox="1">
            <a:spLocks/>
          </p:cNvSpPr>
          <p:nvPr/>
        </p:nvSpPr>
        <p:spPr>
          <a:xfrm>
            <a:off x="3234132" y="5454663"/>
            <a:ext cx="2653720" cy="1610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 appointed races may cause ethical issues when someone is of multiple races.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005B0B-E5FC-472B-962B-C2258039F3B2}"/>
              </a:ext>
            </a:extLst>
          </p:cNvPr>
          <p:cNvSpPr txBox="1"/>
          <p:nvPr/>
        </p:nvSpPr>
        <p:spPr>
          <a:xfrm>
            <a:off x="6832606" y="4841787"/>
            <a:ext cx="14834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81AB32-AC63-443B-8ADA-AAB7C9723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334945" y="527768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A86B7F-9A89-4AB5-BADE-64D7C6E5C868}"/>
              </a:ext>
            </a:extLst>
          </p:cNvPr>
          <p:cNvSpPr txBox="1">
            <a:spLocks/>
          </p:cNvSpPr>
          <p:nvPr/>
        </p:nvSpPr>
        <p:spPr>
          <a:xfrm>
            <a:off x="6247488" y="5454663"/>
            <a:ext cx="2653720" cy="779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dataset excludes congenital heart issues.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B6FBDF-4663-4A5D-A2B3-B90DCEBBA233}"/>
              </a:ext>
            </a:extLst>
          </p:cNvPr>
          <p:cNvSpPr txBox="1"/>
          <p:nvPr/>
        </p:nvSpPr>
        <p:spPr>
          <a:xfrm>
            <a:off x="9845961" y="4841787"/>
            <a:ext cx="14834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F561C8-B2FA-4D2D-9122-39870DF54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0348300" y="527768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EB976B3E-89DE-4833-94D4-23A4F14582CA}"/>
              </a:ext>
            </a:extLst>
          </p:cNvPr>
          <p:cNvSpPr txBox="1">
            <a:spLocks/>
          </p:cNvSpPr>
          <p:nvPr/>
        </p:nvSpPr>
        <p:spPr>
          <a:xfrm>
            <a:off x="9260843" y="5454663"/>
            <a:ext cx="2653720" cy="6928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amet, consectetur </a:t>
            </a:r>
          </a:p>
        </p:txBody>
      </p:sp>
    </p:spTree>
    <p:extLst>
      <p:ext uri="{BB962C8B-B14F-4D97-AF65-F5344CB8AC3E}">
        <p14:creationId xmlns:p14="http://schemas.microsoft.com/office/powerpoint/2010/main" val="3882172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4</a:t>
            </a:r>
          </a:p>
        </p:txBody>
      </p:sp>
      <p:grpSp>
        <p:nvGrpSpPr>
          <p:cNvPr id="40" name="Group 39" descr="This image is an icon of 1 person interacting with three people. ">
            <a:extLst>
              <a:ext uri="{FF2B5EF4-FFF2-40B4-BE49-F238E27FC236}">
                <a16:creationId xmlns:a16="http://schemas.microsoft.com/office/drawing/2014/main" id="{6163EC3B-1C70-4943-88AE-C995F6AF3D2D}"/>
              </a:ext>
            </a:extLst>
          </p:cNvPr>
          <p:cNvGrpSpPr/>
          <p:nvPr/>
        </p:nvGrpSpPr>
        <p:grpSpPr>
          <a:xfrm>
            <a:off x="6008055" y="910793"/>
            <a:ext cx="1273175" cy="1271588"/>
            <a:chOff x="5459412" y="1395413"/>
            <a:chExt cx="1273175" cy="1271588"/>
          </a:xfrm>
        </p:grpSpPr>
        <p:sp>
          <p:nvSpPr>
            <p:cNvPr id="34" name="Oval 26">
              <a:extLst>
                <a:ext uri="{FF2B5EF4-FFF2-40B4-BE49-F238E27FC236}">
                  <a16:creationId xmlns:a16="http://schemas.microsoft.com/office/drawing/2014/main" id="{BAB1D2D2-1913-4FAF-8141-A2217D47D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9412" y="1395413"/>
              <a:ext cx="1273175" cy="127158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4E63ABA-A2BE-460E-AEC1-558B63A0D598}"/>
                </a:ext>
              </a:extLst>
            </p:cNvPr>
            <p:cNvGrpSpPr/>
            <p:nvPr/>
          </p:nvGrpSpPr>
          <p:grpSpPr>
            <a:xfrm>
              <a:off x="5781290" y="1569642"/>
              <a:ext cx="584970" cy="674403"/>
              <a:chOff x="2686050" y="2895601"/>
              <a:chExt cx="330200" cy="346075"/>
            </a:xfrm>
          </p:grpSpPr>
          <p:sp>
            <p:nvSpPr>
              <p:cNvPr id="154" name="Oval 309">
                <a:extLst>
                  <a:ext uri="{FF2B5EF4-FFF2-40B4-BE49-F238E27FC236}">
                    <a16:creationId xmlns:a16="http://schemas.microsoft.com/office/drawing/2014/main" id="{AC91C28A-AC97-43D2-BB20-485D353E8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310">
                <a:extLst>
                  <a:ext uri="{FF2B5EF4-FFF2-40B4-BE49-F238E27FC236}">
                    <a16:creationId xmlns:a16="http://schemas.microsoft.com/office/drawing/2014/main" id="{307DC6B5-75A0-4610-B431-35147A890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Oval 311">
                <a:extLst>
                  <a:ext uri="{FF2B5EF4-FFF2-40B4-BE49-F238E27FC236}">
                    <a16:creationId xmlns:a16="http://schemas.microsoft.com/office/drawing/2014/main" id="{16EA5084-E99D-4DD5-B478-224937E08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312">
                <a:extLst>
                  <a:ext uri="{FF2B5EF4-FFF2-40B4-BE49-F238E27FC236}">
                    <a16:creationId xmlns:a16="http://schemas.microsoft.com/office/drawing/2014/main" id="{210EC1C6-3182-40F6-869F-33B0ABF22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Oval 313">
                <a:extLst>
                  <a:ext uri="{FF2B5EF4-FFF2-40B4-BE49-F238E27FC236}">
                    <a16:creationId xmlns:a16="http://schemas.microsoft.com/office/drawing/2014/main" id="{168ACDC4-22F5-4D4B-A783-44D3655B8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314">
                <a:extLst>
                  <a:ext uri="{FF2B5EF4-FFF2-40B4-BE49-F238E27FC236}">
                    <a16:creationId xmlns:a16="http://schemas.microsoft.com/office/drawing/2014/main" id="{9350080E-FAD1-420D-A674-785E5FD1F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Oval 315">
                <a:extLst>
                  <a:ext uri="{FF2B5EF4-FFF2-40B4-BE49-F238E27FC236}">
                    <a16:creationId xmlns:a16="http://schemas.microsoft.com/office/drawing/2014/main" id="{A3A96249-064E-4E4F-800D-F3E32321B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316">
                <a:extLst>
                  <a:ext uri="{FF2B5EF4-FFF2-40B4-BE49-F238E27FC236}">
                    <a16:creationId xmlns:a16="http://schemas.microsoft.com/office/drawing/2014/main" id="{5B0FA9F4-74E7-4069-9E66-4CD168516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Oval 317">
                <a:extLst>
                  <a:ext uri="{FF2B5EF4-FFF2-40B4-BE49-F238E27FC236}">
                    <a16:creationId xmlns:a16="http://schemas.microsoft.com/office/drawing/2014/main" id="{8B1079C4-08A2-4532-BF93-C9FBD28FC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318">
                <a:extLst>
                  <a:ext uri="{FF2B5EF4-FFF2-40B4-BE49-F238E27FC236}">
                    <a16:creationId xmlns:a16="http://schemas.microsoft.com/office/drawing/2014/main" id="{D2176F15-45A0-4989-901D-43FEBC8C6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319">
                <a:extLst>
                  <a:ext uri="{FF2B5EF4-FFF2-40B4-BE49-F238E27FC236}">
                    <a16:creationId xmlns:a16="http://schemas.microsoft.com/office/drawing/2014/main" id="{E441EEB4-0ED1-401E-BCE2-44490D081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Line 320">
                <a:extLst>
                  <a:ext uri="{FF2B5EF4-FFF2-40B4-BE49-F238E27FC236}">
                    <a16:creationId xmlns:a16="http://schemas.microsoft.com/office/drawing/2014/main" id="{DE0936E5-0224-4C3C-9815-CA2E7C978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246A1BD9-59BD-467C-9A84-D6A5E4382773}"/>
              </a:ext>
            </a:extLst>
          </p:cNvPr>
          <p:cNvSpPr txBox="1"/>
          <p:nvPr/>
        </p:nvSpPr>
        <p:spPr>
          <a:xfrm>
            <a:off x="7603108" y="1266982"/>
            <a:ext cx="264827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/>
              <a:t>Potential under-representation of minorities</a:t>
            </a:r>
            <a:endParaRPr lang="en-US" sz="1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1" name="Group 40" descr="This image is an icon of three people interacting. ">
            <a:extLst>
              <a:ext uri="{FF2B5EF4-FFF2-40B4-BE49-F238E27FC236}">
                <a16:creationId xmlns:a16="http://schemas.microsoft.com/office/drawing/2014/main" id="{7095B44D-041E-4DC3-A3B8-C4DBA721F0CF}"/>
              </a:ext>
            </a:extLst>
          </p:cNvPr>
          <p:cNvGrpSpPr/>
          <p:nvPr/>
        </p:nvGrpSpPr>
        <p:grpSpPr>
          <a:xfrm>
            <a:off x="5974717" y="4688385"/>
            <a:ext cx="1397000" cy="1397000"/>
            <a:chOff x="3448574" y="2065644"/>
            <a:chExt cx="1397000" cy="1397000"/>
          </a:xfrm>
        </p:grpSpPr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8574" y="2065644"/>
              <a:ext cx="1397000" cy="1397000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F3A32F3A-3EA3-4F6F-905C-AE7E326402EF}"/>
                </a:ext>
              </a:extLst>
            </p:cNvPr>
            <p:cNvGrpSpPr/>
            <p:nvPr/>
          </p:nvGrpSpPr>
          <p:grpSpPr>
            <a:xfrm>
              <a:off x="3810316" y="2465099"/>
              <a:ext cx="613094" cy="674403"/>
              <a:chOff x="3398838" y="2895601"/>
              <a:chExt cx="346075" cy="346075"/>
            </a:xfrm>
          </p:grpSpPr>
          <p:sp>
            <p:nvSpPr>
              <p:cNvPr id="167" name="Freeform 49">
                <a:extLst>
                  <a:ext uri="{FF2B5EF4-FFF2-40B4-BE49-F238E27FC236}">
                    <a16:creationId xmlns:a16="http://schemas.microsoft.com/office/drawing/2014/main" id="{740B54FD-C512-4C4B-90F2-B8FE96027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50">
                <a:extLst>
                  <a:ext uri="{FF2B5EF4-FFF2-40B4-BE49-F238E27FC236}">
                    <a16:creationId xmlns:a16="http://schemas.microsoft.com/office/drawing/2014/main" id="{4FDC5A8D-821C-42CD-8C45-FB309BF76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Oval 51">
                <a:extLst>
                  <a:ext uri="{FF2B5EF4-FFF2-40B4-BE49-F238E27FC236}">
                    <a16:creationId xmlns:a16="http://schemas.microsoft.com/office/drawing/2014/main" id="{627888DD-F7D4-4895-B336-F188BAF1D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52">
                <a:extLst>
                  <a:ext uri="{FF2B5EF4-FFF2-40B4-BE49-F238E27FC236}">
                    <a16:creationId xmlns:a16="http://schemas.microsoft.com/office/drawing/2014/main" id="{21C53BAF-A1BD-4D9D-8C56-C5A5E2964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53">
                <a:extLst>
                  <a:ext uri="{FF2B5EF4-FFF2-40B4-BE49-F238E27FC236}">
                    <a16:creationId xmlns:a16="http://schemas.microsoft.com/office/drawing/2014/main" id="{B30A39F9-E915-4B71-94A4-3436CE4B9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54">
                <a:extLst>
                  <a:ext uri="{FF2B5EF4-FFF2-40B4-BE49-F238E27FC236}">
                    <a16:creationId xmlns:a16="http://schemas.microsoft.com/office/drawing/2014/main" id="{92A91763-2FE9-4F49-81B3-F46A31888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Oval 55">
                <a:extLst>
                  <a:ext uri="{FF2B5EF4-FFF2-40B4-BE49-F238E27FC236}">
                    <a16:creationId xmlns:a16="http://schemas.microsoft.com/office/drawing/2014/main" id="{5D56157D-44A4-414B-A115-780567411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56">
                <a:extLst>
                  <a:ext uri="{FF2B5EF4-FFF2-40B4-BE49-F238E27FC236}">
                    <a16:creationId xmlns:a16="http://schemas.microsoft.com/office/drawing/2014/main" id="{62DA9A80-F152-45F5-94C2-BB31EDA3C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57">
                <a:extLst>
                  <a:ext uri="{FF2B5EF4-FFF2-40B4-BE49-F238E27FC236}">
                    <a16:creationId xmlns:a16="http://schemas.microsoft.com/office/drawing/2014/main" id="{003EFD2E-CF90-4AC0-BEC7-7BC685648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58">
                <a:extLst>
                  <a:ext uri="{FF2B5EF4-FFF2-40B4-BE49-F238E27FC236}">
                    <a16:creationId xmlns:a16="http://schemas.microsoft.com/office/drawing/2014/main" id="{17D242C7-DED5-4760-974B-1C0C2CEDE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Oval 59">
                <a:extLst>
                  <a:ext uri="{FF2B5EF4-FFF2-40B4-BE49-F238E27FC236}">
                    <a16:creationId xmlns:a16="http://schemas.microsoft.com/office/drawing/2014/main" id="{4029ED17-8FD3-4AF2-A688-F0EE0CED0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60">
                <a:extLst>
                  <a:ext uri="{FF2B5EF4-FFF2-40B4-BE49-F238E27FC236}">
                    <a16:creationId xmlns:a16="http://schemas.microsoft.com/office/drawing/2014/main" id="{635ABD1D-573A-4AEB-BA17-43168A9B8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Line 61">
                <a:extLst>
                  <a:ext uri="{FF2B5EF4-FFF2-40B4-BE49-F238E27FC236}">
                    <a16:creationId xmlns:a16="http://schemas.microsoft.com/office/drawing/2014/main" id="{5DC54740-A0D8-4879-95BC-57FB1ACC3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Line 62">
                <a:extLst>
                  <a:ext uri="{FF2B5EF4-FFF2-40B4-BE49-F238E27FC236}">
                    <a16:creationId xmlns:a16="http://schemas.microsoft.com/office/drawing/2014/main" id="{E3DB3D49-FAF6-4080-AE40-81CF5899A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39" name="Group 38" descr="This image is an icon of three people interacting. ">
            <a:extLst>
              <a:ext uri="{FF2B5EF4-FFF2-40B4-BE49-F238E27FC236}">
                <a16:creationId xmlns:a16="http://schemas.microsoft.com/office/drawing/2014/main" id="{D7F5E6C2-3449-4D64-AEF0-8F9AE58743E4}"/>
              </a:ext>
            </a:extLst>
          </p:cNvPr>
          <p:cNvGrpSpPr/>
          <p:nvPr/>
        </p:nvGrpSpPr>
        <p:grpSpPr>
          <a:xfrm>
            <a:off x="5946142" y="2707019"/>
            <a:ext cx="1397000" cy="1397000"/>
            <a:chOff x="7356475" y="2143125"/>
            <a:chExt cx="1397000" cy="1397000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AAE4382C-A236-4EFC-A5CF-301D418C6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2143125"/>
              <a:ext cx="1397000" cy="1397000"/>
            </a:xfrm>
            <a:custGeom>
              <a:avLst/>
              <a:gdLst>
                <a:gd name="T0" fmla="*/ 60 w 336"/>
                <a:gd name="T1" fmla="*/ 276 h 336"/>
                <a:gd name="T2" fmla="*/ 60 w 336"/>
                <a:gd name="T3" fmla="*/ 60 h 336"/>
                <a:gd name="T4" fmla="*/ 276 w 336"/>
                <a:gd name="T5" fmla="*/ 60 h 336"/>
                <a:gd name="T6" fmla="*/ 276 w 336"/>
                <a:gd name="T7" fmla="*/ 276 h 336"/>
                <a:gd name="T8" fmla="*/ 60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60" y="276"/>
                  </a:move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ubicBezTo>
                    <a:pt x="217" y="336"/>
                    <a:pt x="120" y="336"/>
                    <a:pt x="60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84CDD73D-3AA4-4625-B9F5-1852145FC880}"/>
                </a:ext>
              </a:extLst>
            </p:cNvPr>
            <p:cNvGrpSpPr/>
            <p:nvPr/>
          </p:nvGrpSpPr>
          <p:grpSpPr>
            <a:xfrm>
              <a:off x="7748428" y="2465099"/>
              <a:ext cx="613094" cy="674403"/>
              <a:chOff x="3398838" y="2895601"/>
              <a:chExt cx="346075" cy="346075"/>
            </a:xfrm>
          </p:grpSpPr>
          <p:sp>
            <p:nvSpPr>
              <p:cNvPr id="214" name="Freeform 49">
                <a:extLst>
                  <a:ext uri="{FF2B5EF4-FFF2-40B4-BE49-F238E27FC236}">
                    <a16:creationId xmlns:a16="http://schemas.microsoft.com/office/drawing/2014/main" id="{ABF2711F-75A7-4B4A-BF02-2652927EB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5" name="Freeform 50">
                <a:extLst>
                  <a:ext uri="{FF2B5EF4-FFF2-40B4-BE49-F238E27FC236}">
                    <a16:creationId xmlns:a16="http://schemas.microsoft.com/office/drawing/2014/main" id="{82DE05A5-FAEC-4B16-BF1A-19901B942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6" name="Oval 51">
                <a:extLst>
                  <a:ext uri="{FF2B5EF4-FFF2-40B4-BE49-F238E27FC236}">
                    <a16:creationId xmlns:a16="http://schemas.microsoft.com/office/drawing/2014/main" id="{0E0CD678-477B-451D-9104-A48469B39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7" name="Freeform 52">
                <a:extLst>
                  <a:ext uri="{FF2B5EF4-FFF2-40B4-BE49-F238E27FC236}">
                    <a16:creationId xmlns:a16="http://schemas.microsoft.com/office/drawing/2014/main" id="{26FA0A70-D241-45F0-830E-0A67FE310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8" name="Freeform 53">
                <a:extLst>
                  <a:ext uri="{FF2B5EF4-FFF2-40B4-BE49-F238E27FC236}">
                    <a16:creationId xmlns:a16="http://schemas.microsoft.com/office/drawing/2014/main" id="{A59E8B52-245F-4ACF-8281-9CF552059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54">
                <a:extLst>
                  <a:ext uri="{FF2B5EF4-FFF2-40B4-BE49-F238E27FC236}">
                    <a16:creationId xmlns:a16="http://schemas.microsoft.com/office/drawing/2014/main" id="{899BF9CE-E77F-4F48-9450-66E3BECCB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0" name="Oval 55">
                <a:extLst>
                  <a:ext uri="{FF2B5EF4-FFF2-40B4-BE49-F238E27FC236}">
                    <a16:creationId xmlns:a16="http://schemas.microsoft.com/office/drawing/2014/main" id="{4BEF1ED3-5C78-40B2-8A93-4068B9D51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1" name="Freeform 56">
                <a:extLst>
                  <a:ext uri="{FF2B5EF4-FFF2-40B4-BE49-F238E27FC236}">
                    <a16:creationId xmlns:a16="http://schemas.microsoft.com/office/drawing/2014/main" id="{A2AAED8D-F9E0-4ECB-9AB3-CBBAFB83B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2" name="Freeform 57">
                <a:extLst>
                  <a:ext uri="{FF2B5EF4-FFF2-40B4-BE49-F238E27FC236}">
                    <a16:creationId xmlns:a16="http://schemas.microsoft.com/office/drawing/2014/main" id="{6002DB15-DE43-4C77-9619-8D419321F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 58">
                <a:extLst>
                  <a:ext uri="{FF2B5EF4-FFF2-40B4-BE49-F238E27FC236}">
                    <a16:creationId xmlns:a16="http://schemas.microsoft.com/office/drawing/2014/main" id="{96593802-B775-42A3-AF14-F045D7024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Oval 59">
                <a:extLst>
                  <a:ext uri="{FF2B5EF4-FFF2-40B4-BE49-F238E27FC236}">
                    <a16:creationId xmlns:a16="http://schemas.microsoft.com/office/drawing/2014/main" id="{E9093A9B-C057-4965-9778-D32C3435B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Freeform 60">
                <a:extLst>
                  <a:ext uri="{FF2B5EF4-FFF2-40B4-BE49-F238E27FC236}">
                    <a16:creationId xmlns:a16="http://schemas.microsoft.com/office/drawing/2014/main" id="{25E38B6F-D336-4A2F-AB1E-5483A6711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Line 61">
                <a:extLst>
                  <a:ext uri="{FF2B5EF4-FFF2-40B4-BE49-F238E27FC236}">
                    <a16:creationId xmlns:a16="http://schemas.microsoft.com/office/drawing/2014/main" id="{C97F06C5-8609-4F4A-94C8-8D52F4857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Line 62">
                <a:extLst>
                  <a:ext uri="{FF2B5EF4-FFF2-40B4-BE49-F238E27FC236}">
                    <a16:creationId xmlns:a16="http://schemas.microsoft.com/office/drawing/2014/main" id="{7A7E2673-DEC0-43F1-9033-64A7A4DA5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37" name="TextBox 336">
            <a:extLst>
              <a:ext uri="{FF2B5EF4-FFF2-40B4-BE49-F238E27FC236}">
                <a16:creationId xmlns:a16="http://schemas.microsoft.com/office/drawing/2014/main" id="{3380BC47-47FB-44F3-9E0B-80B83E426031}"/>
              </a:ext>
            </a:extLst>
          </p:cNvPr>
          <p:cNvSpPr txBox="1"/>
          <p:nvPr/>
        </p:nvSpPr>
        <p:spPr>
          <a:xfrm>
            <a:off x="7695724" y="3137625"/>
            <a:ext cx="264827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US race designations may not reflect mixed race individuals</a:t>
            </a:r>
            <a:endParaRPr lang="en-US" sz="1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36571B2F-0463-48D1-8CC7-EA6BC8F3FB67}"/>
              </a:ext>
            </a:extLst>
          </p:cNvPr>
          <p:cNvSpPr txBox="1"/>
          <p:nvPr/>
        </p:nvSpPr>
        <p:spPr>
          <a:xfrm>
            <a:off x="7695724" y="5215348"/>
            <a:ext cx="194527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/>
              <a:t>Excludes congenital heart defects</a:t>
            </a:r>
            <a:endParaRPr lang="en-US" sz="1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7" name="Group 26" descr="This image is of a man seen from the back. ">
            <a:extLst>
              <a:ext uri="{FF2B5EF4-FFF2-40B4-BE49-F238E27FC236}">
                <a16:creationId xmlns:a16="http://schemas.microsoft.com/office/drawing/2014/main" id="{ABC2A172-1C05-4D6F-B5FB-5CEBE6B7E962}"/>
              </a:ext>
            </a:extLst>
          </p:cNvPr>
          <p:cNvGrpSpPr/>
          <p:nvPr/>
        </p:nvGrpSpPr>
        <p:grpSpPr>
          <a:xfrm>
            <a:off x="816360" y="2371637"/>
            <a:ext cx="3259478" cy="3273050"/>
            <a:chOff x="4832350" y="3127375"/>
            <a:chExt cx="2668588" cy="26797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113113D-0844-4CD7-B171-8F00F9D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CBAFF68D-D572-4371-A91E-AC6024B691F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8C4C649-8470-4879-B490-47F99A11E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6D0BE20-D8F3-4E9A-9E7A-BC6FFF63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E2CD51-2ACF-4F68-863C-840F1804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19F10DD-B9D3-4B3A-8314-9802E27D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849D18F-42AB-4436-A00E-CCB48479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D8B039-3C85-439E-9B4E-0AE3B0227E37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C6C3AB2-1F41-4F9F-A40A-34C6948A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3D9C9B8-8241-4452-98F4-6F4696E0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04737AB-59A7-4247-842C-6F97799D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4EE508E-C139-4549-AD46-4E5E82F7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9F122DD-9773-48CA-B36A-41383E8FF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FEF4D20-2077-46B3-889D-C3694814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E67FC6E-679C-4B7D-9F05-FF6856ED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E28299F-82DC-4BAC-A5BB-7B5EA5A9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F1055DB-0FAF-42E9-A9D9-33EEEA5E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3DD8503-AB72-4432-BEC9-FC488705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4A953-9B6C-444B-B25F-6DF0B880B296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981B24C-CD45-4505-87DD-EBA799A608A0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F849CF-BB96-4670-91B9-CF85441BB33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706567" y="5788174"/>
            <a:ext cx="35973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Cardiovascular Disease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E3415-473A-6C71-E73D-D0AEB4B52C56}"/>
              </a:ext>
            </a:extLst>
          </p:cNvPr>
          <p:cNvSpPr txBox="1"/>
          <p:nvPr/>
        </p:nvSpPr>
        <p:spPr>
          <a:xfrm>
            <a:off x="398769" y="171099"/>
            <a:ext cx="6097656" cy="529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ethical implications does our data create?</a:t>
            </a:r>
          </a:p>
        </p:txBody>
      </p:sp>
      <p:grpSp>
        <p:nvGrpSpPr>
          <p:cNvPr id="21" name="Group 20" descr="This image is of an abstract shape. ">
            <a:extLst>
              <a:ext uri="{FF2B5EF4-FFF2-40B4-BE49-F238E27FC236}">
                <a16:creationId xmlns:a16="http://schemas.microsoft.com/office/drawing/2014/main" id="{9B7F38F0-09F3-CA0B-9805-C8C8CF3EC7E6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7CBA7DC-B2B8-B5FE-B399-5AEEB28488A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AD440BD-D61B-256F-D616-2250D7DD4E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7365E210-ABDB-4828-E028-7FA045756E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9736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 hidden="1">
            <a:extLst>
              <a:ext uri="{FF2B5EF4-FFF2-40B4-BE49-F238E27FC236}">
                <a16:creationId xmlns:a16="http://schemas.microsoft.com/office/drawing/2014/main" id="{6BCAF586-A14B-4A3B-A249-655ADDBB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726781" y="273553"/>
            <a:ext cx="5369219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What are the limitations?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3ECDF0-20E4-42EB-A939-E751FFB8EB9E}"/>
              </a:ext>
            </a:extLst>
          </p:cNvPr>
          <p:cNvSpPr txBox="1"/>
          <p:nvPr/>
        </p:nvSpPr>
        <p:spPr>
          <a:xfrm>
            <a:off x="726781" y="865651"/>
            <a:ext cx="622471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i="0" dirty="0"/>
              <a:t>Lorem ipsum dolor sit amet, consectetur adipiscing.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A55DA-183A-4D18-85CD-0F3BC09D5269}"/>
              </a:ext>
            </a:extLst>
          </p:cNvPr>
          <p:cNvSpPr txBox="1"/>
          <p:nvPr/>
        </p:nvSpPr>
        <p:spPr>
          <a:xfrm>
            <a:off x="726781" y="1800992"/>
            <a:ext cx="288373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b="1" dirty="0">
                <a:latin typeface="Segoe UI" panose="020B0502040204020203" pitchFamily="34" charset="0"/>
              </a:rPr>
              <a:t>Our Team around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EAF3D-6FC9-46CB-B4A4-9B8CA760AE20}"/>
              </a:ext>
            </a:extLst>
          </p:cNvPr>
          <p:cNvSpPr txBox="1"/>
          <p:nvPr/>
        </p:nvSpPr>
        <p:spPr>
          <a:xfrm>
            <a:off x="726781" y="2274346"/>
            <a:ext cx="536921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i="0" dirty="0"/>
              <a:t>CSV file size</a:t>
            </a:r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D732C95-5F88-4013-B13B-3A9F05760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81" y="3429000"/>
            <a:ext cx="4817676" cy="2416471"/>
            <a:chOff x="726781" y="3291989"/>
            <a:chExt cx="4817676" cy="241647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AEFDBF9-3FF7-41D9-B79E-12A22F941417}"/>
                </a:ext>
              </a:extLst>
            </p:cNvPr>
            <p:cNvGrpSpPr/>
            <p:nvPr/>
          </p:nvGrpSpPr>
          <p:grpSpPr>
            <a:xfrm>
              <a:off x="755664" y="3291989"/>
              <a:ext cx="593945" cy="593205"/>
              <a:chOff x="5459412" y="1395413"/>
              <a:chExt cx="1273175" cy="1271588"/>
            </a:xfrm>
          </p:grpSpPr>
          <p:sp>
            <p:nvSpPr>
              <p:cNvPr id="7" name="Oval 26" descr="This image is an icon of one person interacting with three people.">
                <a:extLst>
                  <a:ext uri="{FF2B5EF4-FFF2-40B4-BE49-F238E27FC236}">
                    <a16:creationId xmlns:a16="http://schemas.microsoft.com/office/drawing/2014/main" id="{FBD1C069-BF74-4E4D-8790-D34807934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9412" y="1395413"/>
                <a:ext cx="1273175" cy="1271588"/>
              </a:xfrm>
              <a:prstGeom prst="ellipse">
                <a:avLst/>
              </a:pr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A14590B-EBFC-4E01-B049-4B69FD257C40}"/>
                  </a:ext>
                </a:extLst>
              </p:cNvPr>
              <p:cNvGrpSpPr/>
              <p:nvPr/>
            </p:nvGrpSpPr>
            <p:grpSpPr>
              <a:xfrm>
                <a:off x="5781290" y="1569642"/>
                <a:ext cx="584970" cy="674403"/>
                <a:chOff x="2686050" y="2895601"/>
                <a:chExt cx="330200" cy="346075"/>
              </a:xfrm>
            </p:grpSpPr>
            <p:sp>
              <p:nvSpPr>
                <p:cNvPr id="9" name="Oval 309">
                  <a:extLst>
                    <a:ext uri="{FF2B5EF4-FFF2-40B4-BE49-F238E27FC236}">
                      <a16:creationId xmlns:a16="http://schemas.microsoft.com/office/drawing/2014/main" id="{5AEEE69E-56A2-4F76-959B-DBA45C4FF3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9875" y="2895601"/>
                  <a:ext cx="82550" cy="8255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Freeform 310">
                  <a:extLst>
                    <a:ext uri="{FF2B5EF4-FFF2-40B4-BE49-F238E27FC236}">
                      <a16:creationId xmlns:a16="http://schemas.microsoft.com/office/drawing/2014/main" id="{874BDC66-65E6-4586-A008-2D699867BD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888" y="2978151"/>
                  <a:ext cx="134938" cy="66675"/>
                </a:xfrm>
                <a:custGeom>
                  <a:avLst/>
                  <a:gdLst>
                    <a:gd name="T0" fmla="*/ 36 w 36"/>
                    <a:gd name="T1" fmla="*/ 18 h 18"/>
                    <a:gd name="T2" fmla="*/ 0 w 36"/>
                    <a:gd name="T3" fmla="*/ 18 h 18"/>
                    <a:gd name="T4" fmla="*/ 18 w 36"/>
                    <a:gd name="T5" fmla="*/ 0 h 18"/>
                    <a:gd name="T6" fmla="*/ 36 w 36"/>
                    <a:gd name="T7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8">
                      <a:moveTo>
                        <a:pt x="36" y="18"/>
                      </a:move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28" y="0"/>
                        <a:pt x="36" y="8"/>
                        <a:pt x="36" y="18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" name="Oval 311">
                  <a:extLst>
                    <a:ext uri="{FF2B5EF4-FFF2-40B4-BE49-F238E27FC236}">
                      <a16:creationId xmlns:a16="http://schemas.microsoft.com/office/drawing/2014/main" id="{4D348DD5-AFBE-4257-8F13-C20C20DF55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8275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312">
                  <a:extLst>
                    <a:ext uri="{FF2B5EF4-FFF2-40B4-BE49-F238E27FC236}">
                      <a16:creationId xmlns:a16="http://schemas.microsoft.com/office/drawing/2014/main" id="{E2A473D4-97EB-49F3-A0DB-6CFDF78C95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6050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Oval 313">
                  <a:extLst>
                    <a:ext uri="{FF2B5EF4-FFF2-40B4-BE49-F238E27FC236}">
                      <a16:creationId xmlns:a16="http://schemas.microsoft.com/office/drawing/2014/main" id="{5B12A1CA-047F-4806-8B0F-48E54DD739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3700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314">
                  <a:extLst>
                    <a:ext uri="{FF2B5EF4-FFF2-40B4-BE49-F238E27FC236}">
                      <a16:creationId xmlns:a16="http://schemas.microsoft.com/office/drawing/2014/main" id="{6A6BCFB1-C475-4115-A2C4-A04DCB8A07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1475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Oval 315">
                  <a:extLst>
                    <a:ext uri="{FF2B5EF4-FFF2-40B4-BE49-F238E27FC236}">
                      <a16:creationId xmlns:a16="http://schemas.microsoft.com/office/drawing/2014/main" id="{6D7D7898-AB23-44CF-B4B7-14134CAAC0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3700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316">
                  <a:extLst>
                    <a:ext uri="{FF2B5EF4-FFF2-40B4-BE49-F238E27FC236}">
                      <a16:creationId xmlns:a16="http://schemas.microsoft.com/office/drawing/2014/main" id="{D81FFC69-D74A-40D5-A6A1-41EE7BEDF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1475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Oval 317">
                  <a:extLst>
                    <a:ext uri="{FF2B5EF4-FFF2-40B4-BE49-F238E27FC236}">
                      <a16:creationId xmlns:a16="http://schemas.microsoft.com/office/drawing/2014/main" id="{F628086C-5658-4153-B087-AE51C20EA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0988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Freeform 318">
                  <a:extLst>
                    <a:ext uri="{FF2B5EF4-FFF2-40B4-BE49-F238E27FC236}">
                      <a16:creationId xmlns:a16="http://schemas.microsoft.com/office/drawing/2014/main" id="{6CB8EE4B-0598-47EC-88C7-44A258247B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8763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" name="Freeform 319">
                  <a:extLst>
                    <a:ext uri="{FF2B5EF4-FFF2-40B4-BE49-F238E27FC236}">
                      <a16:creationId xmlns:a16="http://schemas.microsoft.com/office/drawing/2014/main" id="{722DB457-A03A-4844-B278-B3A7F306DF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8438" y="3074988"/>
                  <a:ext cx="225425" cy="15875"/>
                </a:xfrm>
                <a:custGeom>
                  <a:avLst/>
                  <a:gdLst>
                    <a:gd name="T0" fmla="*/ 0 w 142"/>
                    <a:gd name="T1" fmla="*/ 10 h 10"/>
                    <a:gd name="T2" fmla="*/ 0 w 142"/>
                    <a:gd name="T3" fmla="*/ 0 h 10"/>
                    <a:gd name="T4" fmla="*/ 142 w 142"/>
                    <a:gd name="T5" fmla="*/ 0 h 10"/>
                    <a:gd name="T6" fmla="*/ 142 w 142"/>
                    <a:gd name="T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2" h="10">
                      <a:moveTo>
                        <a:pt x="0" y="10"/>
                      </a:moveTo>
                      <a:lnTo>
                        <a:pt x="0" y="0"/>
                      </a:lnTo>
                      <a:lnTo>
                        <a:pt x="142" y="0"/>
                      </a:lnTo>
                      <a:lnTo>
                        <a:pt x="142" y="10"/>
                      </a:lnTo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" name="Line 320">
                  <a:extLst>
                    <a:ext uri="{FF2B5EF4-FFF2-40B4-BE49-F238E27FC236}">
                      <a16:creationId xmlns:a16="http://schemas.microsoft.com/office/drawing/2014/main" id="{1343E704-6E14-43FA-A430-466A296211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1150" y="3044826"/>
                  <a:ext cx="0" cy="46038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358996A-EA88-48BC-9B83-DE3A74596973}"/>
                </a:ext>
              </a:extLst>
            </p:cNvPr>
            <p:cNvGrpSpPr/>
            <p:nvPr/>
          </p:nvGrpSpPr>
          <p:grpSpPr>
            <a:xfrm>
              <a:off x="726781" y="4174000"/>
              <a:ext cx="651710" cy="651710"/>
              <a:chOff x="3438525" y="2143125"/>
              <a:chExt cx="1397000" cy="1397000"/>
            </a:xfrm>
          </p:grpSpPr>
          <p:sp>
            <p:nvSpPr>
              <p:cNvPr id="22" name="Freeform 25" descr="This image is an icon of three people interacting. ">
                <a:extLst>
                  <a:ext uri="{FF2B5EF4-FFF2-40B4-BE49-F238E27FC236}">
                    <a16:creationId xmlns:a16="http://schemas.microsoft.com/office/drawing/2014/main" id="{40B3D9E3-FB50-4DB5-9EC1-B0A5C8747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525" y="2143125"/>
                <a:ext cx="1397000" cy="1397000"/>
              </a:xfrm>
              <a:custGeom>
                <a:avLst/>
                <a:gdLst>
                  <a:gd name="T0" fmla="*/ 276 w 336"/>
                  <a:gd name="T1" fmla="*/ 276 h 336"/>
                  <a:gd name="T2" fmla="*/ 60 w 336"/>
                  <a:gd name="T3" fmla="*/ 276 h 336"/>
                  <a:gd name="T4" fmla="*/ 60 w 336"/>
                  <a:gd name="T5" fmla="*/ 60 h 336"/>
                  <a:gd name="T6" fmla="*/ 276 w 336"/>
                  <a:gd name="T7" fmla="*/ 60 h 336"/>
                  <a:gd name="T8" fmla="*/ 276 w 336"/>
                  <a:gd name="T9" fmla="*/ 27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336">
                    <a:moveTo>
                      <a:pt x="276" y="276"/>
                    </a:moveTo>
                    <a:cubicBezTo>
                      <a:pt x="217" y="336"/>
                      <a:pt x="120" y="336"/>
                      <a:pt x="60" y="276"/>
                    </a:cubicBezTo>
                    <a:cubicBezTo>
                      <a:pt x="0" y="217"/>
                      <a:pt x="0" y="120"/>
                      <a:pt x="60" y="60"/>
                    </a:cubicBezTo>
                    <a:cubicBezTo>
                      <a:pt x="120" y="0"/>
                      <a:pt x="217" y="0"/>
                      <a:pt x="276" y="60"/>
                    </a:cubicBezTo>
                    <a:cubicBezTo>
                      <a:pt x="336" y="120"/>
                      <a:pt x="336" y="217"/>
                      <a:pt x="276" y="2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0E448E9-8D3E-4E87-8BD9-BB0A5FCE4314}"/>
                  </a:ext>
                </a:extLst>
              </p:cNvPr>
              <p:cNvGrpSpPr/>
              <p:nvPr/>
            </p:nvGrpSpPr>
            <p:grpSpPr>
              <a:xfrm>
                <a:off x="3810316" y="2465099"/>
                <a:ext cx="613094" cy="674403"/>
                <a:chOff x="3398838" y="2895601"/>
                <a:chExt cx="346075" cy="346075"/>
              </a:xfrm>
            </p:grpSpPr>
            <p:sp>
              <p:nvSpPr>
                <p:cNvPr id="24" name="Freeform 49">
                  <a:extLst>
                    <a:ext uri="{FF2B5EF4-FFF2-40B4-BE49-F238E27FC236}">
                      <a16:creationId xmlns:a16="http://schemas.microsoft.com/office/drawing/2014/main" id="{900FD381-E04C-464E-9532-96CE76EC41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8838" y="2986089"/>
                  <a:ext cx="82550" cy="58738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Freeform 50">
                  <a:extLst>
                    <a:ext uri="{FF2B5EF4-FFF2-40B4-BE49-F238E27FC236}">
                      <a16:creationId xmlns:a16="http://schemas.microsoft.com/office/drawing/2014/main" id="{0AAA747D-35DC-4EE0-9D32-BF78DC5D6F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7101" y="2986089"/>
                  <a:ext cx="82550" cy="58738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Oval 51">
                  <a:extLst>
                    <a:ext uri="{FF2B5EF4-FFF2-40B4-BE49-F238E27FC236}">
                      <a16:creationId xmlns:a16="http://schemas.microsoft.com/office/drawing/2014/main" id="{503777B0-93DB-41FF-AF12-988F22D8EF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9001" y="2895601"/>
                  <a:ext cx="90488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52">
                  <a:extLst>
                    <a:ext uri="{FF2B5EF4-FFF2-40B4-BE49-F238E27FC236}">
                      <a16:creationId xmlns:a16="http://schemas.microsoft.com/office/drawing/2014/main" id="{5BECC3A3-CC8C-45CE-B1CA-43711BF0D2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9001" y="2928939"/>
                  <a:ext cx="90488" cy="14288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53">
                  <a:extLst>
                    <a:ext uri="{FF2B5EF4-FFF2-40B4-BE49-F238E27FC236}">
                      <a16:creationId xmlns:a16="http://schemas.microsoft.com/office/drawing/2014/main" id="{B5171D60-1DF1-499A-9F39-FC24C343E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4101" y="2986089"/>
                  <a:ext cx="82550" cy="58738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54">
                  <a:extLst>
                    <a:ext uri="{FF2B5EF4-FFF2-40B4-BE49-F238E27FC236}">
                      <a16:creationId xmlns:a16="http://schemas.microsoft.com/office/drawing/2014/main" id="{CFD9B5F6-AFF8-4993-89AE-D69E67210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2363" y="2986089"/>
                  <a:ext cx="82550" cy="58738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Oval 55">
                  <a:extLst>
                    <a:ext uri="{FF2B5EF4-FFF2-40B4-BE49-F238E27FC236}">
                      <a16:creationId xmlns:a16="http://schemas.microsoft.com/office/drawing/2014/main" id="{36BFA32B-FA26-4754-93F4-487DE832F5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24263" y="2895601"/>
                  <a:ext cx="90488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56">
                  <a:extLst>
                    <a:ext uri="{FF2B5EF4-FFF2-40B4-BE49-F238E27FC236}">
                      <a16:creationId xmlns:a16="http://schemas.microsoft.com/office/drawing/2014/main" id="{303EC14D-2E2D-4E85-BB11-A039F98B7A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4263" y="2928939"/>
                  <a:ext cx="90488" cy="14288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57">
                  <a:extLst>
                    <a:ext uri="{FF2B5EF4-FFF2-40B4-BE49-F238E27FC236}">
                      <a16:creationId xmlns:a16="http://schemas.microsoft.com/office/drawing/2014/main" id="{E13CAB86-D647-424D-B8CD-E02875AB75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7263" y="3181351"/>
                  <a:ext cx="82550" cy="60325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8">
                  <a:extLst>
                    <a:ext uri="{FF2B5EF4-FFF2-40B4-BE49-F238E27FC236}">
                      <a16:creationId xmlns:a16="http://schemas.microsoft.com/office/drawing/2014/main" id="{B7261918-764A-4F85-9EEF-5EB3BA32E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3938" y="3181351"/>
                  <a:ext cx="82550" cy="60325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Oval 59">
                  <a:extLst>
                    <a:ext uri="{FF2B5EF4-FFF2-40B4-BE49-F238E27FC236}">
                      <a16:creationId xmlns:a16="http://schemas.microsoft.com/office/drawing/2014/main" id="{0E109123-F859-4F4E-8CD0-F7BB960AF2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7426" y="3090864"/>
                  <a:ext cx="88900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0">
                  <a:extLst>
                    <a:ext uri="{FF2B5EF4-FFF2-40B4-BE49-F238E27FC236}">
                      <a16:creationId xmlns:a16="http://schemas.microsoft.com/office/drawing/2014/main" id="{4C0C0DDF-7D59-46B7-B96E-6172A73F8E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7426" y="3124201"/>
                  <a:ext cx="88900" cy="15875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Line 61">
                  <a:extLst>
                    <a:ext uri="{FF2B5EF4-FFF2-40B4-BE49-F238E27FC236}">
                      <a16:creationId xmlns:a16="http://schemas.microsoft.com/office/drawing/2014/main" id="{B11953D6-9857-4A56-A60D-A53A04E59E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1226" y="3074989"/>
                  <a:ext cx="38100" cy="38100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62">
                  <a:extLst>
                    <a:ext uri="{FF2B5EF4-FFF2-40B4-BE49-F238E27FC236}">
                      <a16:creationId xmlns:a16="http://schemas.microsoft.com/office/drawing/2014/main" id="{1C2A1C5E-D452-4250-A462-D29A31FF5C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54426" y="3074989"/>
                  <a:ext cx="38100" cy="38100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E196388-4F72-4D90-94F1-AEE1648035B5}"/>
                </a:ext>
              </a:extLst>
            </p:cNvPr>
            <p:cNvGrpSpPr/>
            <p:nvPr/>
          </p:nvGrpSpPr>
          <p:grpSpPr>
            <a:xfrm>
              <a:off x="756034" y="5114515"/>
              <a:ext cx="593205" cy="593945"/>
              <a:chOff x="2690812" y="4162425"/>
              <a:chExt cx="1271588" cy="1273175"/>
            </a:xfrm>
          </p:grpSpPr>
          <p:sp>
            <p:nvSpPr>
              <p:cNvPr id="39" name="Oval 24" descr="This image is an icon of three people and a globe.">
                <a:extLst>
                  <a:ext uri="{FF2B5EF4-FFF2-40B4-BE49-F238E27FC236}">
                    <a16:creationId xmlns:a16="http://schemas.microsoft.com/office/drawing/2014/main" id="{037EDB3C-87C4-4FA9-9513-4A8E2BA33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0812" y="4162425"/>
                <a:ext cx="1271588" cy="1273175"/>
              </a:xfrm>
              <a:prstGeom prst="ellipse">
                <a:avLst/>
              </a:pr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8E4B96B-58FD-4E6A-AF13-C5020615E0FE}"/>
                  </a:ext>
                </a:extLst>
              </p:cNvPr>
              <p:cNvGrpSpPr/>
              <p:nvPr/>
            </p:nvGrpSpPr>
            <p:grpSpPr>
              <a:xfrm>
                <a:off x="3011359" y="4426329"/>
                <a:ext cx="610282" cy="674403"/>
                <a:chOff x="4841875" y="2895601"/>
                <a:chExt cx="344488" cy="346075"/>
              </a:xfrm>
            </p:grpSpPr>
            <p:sp>
              <p:nvSpPr>
                <p:cNvPr id="41" name="Freeform 258">
                  <a:extLst>
                    <a:ext uri="{FF2B5EF4-FFF2-40B4-BE49-F238E27FC236}">
                      <a16:creationId xmlns:a16="http://schemas.microsoft.com/office/drawing/2014/main" id="{9171BF0F-A8C1-40E4-8B5E-018BF66350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6488" y="2895601"/>
                  <a:ext cx="195263" cy="195263"/>
                </a:xfrm>
                <a:custGeom>
                  <a:avLst/>
                  <a:gdLst>
                    <a:gd name="T0" fmla="*/ 52 w 52"/>
                    <a:gd name="T1" fmla="*/ 26 h 52"/>
                    <a:gd name="T2" fmla="*/ 26 w 52"/>
                    <a:gd name="T3" fmla="*/ 52 h 52"/>
                    <a:gd name="T4" fmla="*/ 0 w 52"/>
                    <a:gd name="T5" fmla="*/ 25 h 52"/>
                    <a:gd name="T6" fmla="*/ 25 w 52"/>
                    <a:gd name="T7" fmla="*/ 0 h 52"/>
                    <a:gd name="T8" fmla="*/ 26 w 52"/>
                    <a:gd name="T9" fmla="*/ 0 h 52"/>
                    <a:gd name="T10" fmla="*/ 52 w 52"/>
                    <a:gd name="T11" fmla="*/ 2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2">
                      <a:moveTo>
                        <a:pt x="52" y="26"/>
                      </a:moveTo>
                      <a:cubicBezTo>
                        <a:pt x="52" y="40"/>
                        <a:pt x="40" y="52"/>
                        <a:pt x="26" y="52"/>
                      </a:cubicBezTo>
                      <a:cubicBezTo>
                        <a:pt x="12" y="52"/>
                        <a:pt x="0" y="40"/>
                        <a:pt x="0" y="25"/>
                      </a:cubicBezTo>
                      <a:cubicBezTo>
                        <a:pt x="0" y="11"/>
                        <a:pt x="11" y="1"/>
                        <a:pt x="25" y="0"/>
                      </a:cubicBezTo>
                      <a:cubicBezTo>
                        <a:pt x="25" y="0"/>
                        <a:pt x="26" y="0"/>
                        <a:pt x="26" y="0"/>
                      </a:cubicBezTo>
                      <a:cubicBezTo>
                        <a:pt x="40" y="0"/>
                        <a:pt x="52" y="11"/>
                        <a:pt x="52" y="26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2" name="Freeform 259">
                  <a:extLst>
                    <a:ext uri="{FF2B5EF4-FFF2-40B4-BE49-F238E27FC236}">
                      <a16:creationId xmlns:a16="http://schemas.microsoft.com/office/drawing/2014/main" id="{B64E9334-097C-4CB9-9617-46C8650E4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2895601"/>
                  <a:ext cx="52388" cy="195263"/>
                </a:xfrm>
                <a:custGeom>
                  <a:avLst/>
                  <a:gdLst>
                    <a:gd name="T0" fmla="*/ 14 w 14"/>
                    <a:gd name="T1" fmla="*/ 0 h 52"/>
                    <a:gd name="T2" fmla="*/ 14 w 14"/>
                    <a:gd name="T3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52">
                      <a:moveTo>
                        <a:pt x="14" y="0"/>
                      </a:moveTo>
                      <a:cubicBezTo>
                        <a:pt x="0" y="15"/>
                        <a:pt x="0" y="34"/>
                        <a:pt x="14" y="52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Freeform 260">
                  <a:extLst>
                    <a:ext uri="{FF2B5EF4-FFF2-40B4-BE49-F238E27FC236}">
                      <a16:creationId xmlns:a16="http://schemas.microsoft.com/office/drawing/2014/main" id="{B9A1BA9E-445A-47A3-ADC3-32683BF486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8088" y="2895601"/>
                  <a:ext cx="52388" cy="195263"/>
                </a:xfrm>
                <a:custGeom>
                  <a:avLst/>
                  <a:gdLst>
                    <a:gd name="T0" fmla="*/ 0 w 14"/>
                    <a:gd name="T1" fmla="*/ 0 h 52"/>
                    <a:gd name="T2" fmla="*/ 0 w 14"/>
                    <a:gd name="T3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52">
                      <a:moveTo>
                        <a:pt x="0" y="0"/>
                      </a:moveTo>
                      <a:cubicBezTo>
                        <a:pt x="14" y="15"/>
                        <a:pt x="14" y="34"/>
                        <a:pt x="0" y="52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Line 261">
                  <a:extLst>
                    <a:ext uri="{FF2B5EF4-FFF2-40B4-BE49-F238E27FC236}">
                      <a16:creationId xmlns:a16="http://schemas.microsoft.com/office/drawing/2014/main" id="{C3A77B5D-68B1-4090-BBC4-B0E5DCEC14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2363" y="3044826"/>
                  <a:ext cx="165100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5" name="Line 262">
                  <a:extLst>
                    <a:ext uri="{FF2B5EF4-FFF2-40B4-BE49-F238E27FC236}">
                      <a16:creationId xmlns:a16="http://schemas.microsoft.com/office/drawing/2014/main" id="{1A7BA1EA-CD95-424F-8A0A-F35B3CB9BA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2363" y="2940051"/>
                  <a:ext cx="165100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Line 263">
                  <a:extLst>
                    <a:ext uri="{FF2B5EF4-FFF2-40B4-BE49-F238E27FC236}">
                      <a16:creationId xmlns:a16="http://schemas.microsoft.com/office/drawing/2014/main" id="{31E345C1-BFCC-4770-880A-DBB426F702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16488" y="2992438"/>
                  <a:ext cx="195263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Oval 264">
                  <a:extLst>
                    <a:ext uri="{FF2B5EF4-FFF2-40B4-BE49-F238E27FC236}">
                      <a16:creationId xmlns:a16="http://schemas.microsoft.com/office/drawing/2014/main" id="{19215AFA-FCFF-4C23-9FA1-5D129B00D1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64100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8" name="Oval 265">
                  <a:extLst>
                    <a:ext uri="{FF2B5EF4-FFF2-40B4-BE49-F238E27FC236}">
                      <a16:creationId xmlns:a16="http://schemas.microsoft.com/office/drawing/2014/main" id="{BD2367C6-5620-4A86-9127-9FEB49685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76813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Oval 266">
                  <a:extLst>
                    <a:ext uri="{FF2B5EF4-FFF2-40B4-BE49-F238E27FC236}">
                      <a16:creationId xmlns:a16="http://schemas.microsoft.com/office/drawing/2014/main" id="{DAEB3F93-9D9D-4620-87D0-9DEB1033E9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9525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Freeform 267">
                  <a:extLst>
                    <a:ext uri="{FF2B5EF4-FFF2-40B4-BE49-F238E27FC236}">
                      <a16:creationId xmlns:a16="http://schemas.microsoft.com/office/drawing/2014/main" id="{39E2F49B-9389-47F1-9AD1-A580B79C37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1875" y="3181351"/>
                  <a:ext cx="344488" cy="60325"/>
                </a:xfrm>
                <a:custGeom>
                  <a:avLst/>
                  <a:gdLst>
                    <a:gd name="T0" fmla="*/ 76 w 92"/>
                    <a:gd name="T1" fmla="*/ 0 h 16"/>
                    <a:gd name="T2" fmla="*/ 61 w 92"/>
                    <a:gd name="T3" fmla="*/ 11 h 16"/>
                    <a:gd name="T4" fmla="*/ 46 w 92"/>
                    <a:gd name="T5" fmla="*/ 0 h 16"/>
                    <a:gd name="T6" fmla="*/ 31 w 92"/>
                    <a:gd name="T7" fmla="*/ 11 h 16"/>
                    <a:gd name="T8" fmla="*/ 16 w 92"/>
                    <a:gd name="T9" fmla="*/ 0 h 16"/>
                    <a:gd name="T10" fmla="*/ 0 w 92"/>
                    <a:gd name="T11" fmla="*/ 16 h 16"/>
                    <a:gd name="T12" fmla="*/ 92 w 92"/>
                    <a:gd name="T13" fmla="*/ 16 h 16"/>
                    <a:gd name="T14" fmla="*/ 76 w 92"/>
                    <a:gd name="T1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2" h="16">
                      <a:moveTo>
                        <a:pt x="76" y="0"/>
                      </a:moveTo>
                      <a:cubicBezTo>
                        <a:pt x="69" y="0"/>
                        <a:pt x="63" y="4"/>
                        <a:pt x="61" y="11"/>
                      </a:cubicBezTo>
                      <a:cubicBezTo>
                        <a:pt x="59" y="4"/>
                        <a:pt x="53" y="0"/>
                        <a:pt x="46" y="0"/>
                      </a:cubicBezTo>
                      <a:cubicBezTo>
                        <a:pt x="39" y="0"/>
                        <a:pt x="33" y="4"/>
                        <a:pt x="31" y="11"/>
                      </a:cubicBezTo>
                      <a:cubicBezTo>
                        <a:pt x="29" y="4"/>
                        <a:pt x="23" y="0"/>
                        <a:pt x="16" y="0"/>
                      </a:cubicBezTo>
                      <a:cubicBezTo>
                        <a:pt x="7" y="0"/>
                        <a:pt x="0" y="8"/>
                        <a:pt x="0" y="16"/>
                      </a:cubicBezTo>
                      <a:cubicBezTo>
                        <a:pt x="92" y="16"/>
                        <a:pt x="92" y="16"/>
                        <a:pt x="92" y="16"/>
                      </a:cubicBezTo>
                      <a:cubicBezTo>
                        <a:pt x="92" y="8"/>
                        <a:pt x="85" y="0"/>
                        <a:pt x="76" y="0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2F7507E-84C4-43E3-8F05-07666B4AA53B}"/>
                </a:ext>
              </a:extLst>
            </p:cNvPr>
            <p:cNvGrpSpPr/>
            <p:nvPr/>
          </p:nvGrpSpPr>
          <p:grpSpPr>
            <a:xfrm>
              <a:off x="1636214" y="3489300"/>
              <a:ext cx="3908243" cy="198582"/>
              <a:chOff x="1636214" y="3195950"/>
              <a:chExt cx="2421165" cy="88596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BCEB1F2F-367D-41AE-A066-F8669215D8F2}"/>
                  </a:ext>
                </a:extLst>
              </p:cNvPr>
              <p:cNvSpPr/>
              <p:nvPr/>
            </p:nvSpPr>
            <p:spPr>
              <a:xfrm>
                <a:off x="1636214" y="3195964"/>
                <a:ext cx="2421165" cy="88582"/>
              </a:xfrm>
              <a:prstGeom prst="roundRect">
                <a:avLst>
                  <a:gd name="adj" fmla="val 50000"/>
                </a:avLst>
              </a:prstGeom>
              <a:solidFill>
                <a:srgbClr val="7BEBD8">
                  <a:alpha val="29000"/>
                </a:srgbClr>
              </a:soli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innerShdw blurRad="114300">
                  <a:prstClr val="black">
                    <a:alpha val="47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F7F9128D-E30C-4733-AE4B-3863B632A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636215" y="3195950"/>
                <a:ext cx="1458429" cy="88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">
                    <a:srgbClr val="7CEFD8">
                      <a:alpha val="79000"/>
                    </a:srgbClr>
                  </a:gs>
                  <a:gs pos="61000">
                    <a:srgbClr val="6672E4">
                      <a:alpha val="84000"/>
                    </a:srgbClr>
                  </a:gs>
                  <a:gs pos="98000">
                    <a:srgbClr val="882BE5">
                      <a:alpha val="66000"/>
                    </a:srgbClr>
                  </a:gs>
                </a:gsLst>
                <a:lin ang="7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0891A01-8A14-486D-93D7-756C1B0A9EF0}"/>
                </a:ext>
              </a:extLst>
            </p:cNvPr>
            <p:cNvGrpSpPr/>
            <p:nvPr/>
          </p:nvGrpSpPr>
          <p:grpSpPr>
            <a:xfrm>
              <a:off x="1636214" y="4422278"/>
              <a:ext cx="3908243" cy="198582"/>
              <a:chOff x="1636214" y="3195950"/>
              <a:chExt cx="2421165" cy="88596"/>
            </a:xfrm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BEC06DD3-CCF5-4FA9-B6A5-88C2AD698D60}"/>
                  </a:ext>
                </a:extLst>
              </p:cNvPr>
              <p:cNvSpPr/>
              <p:nvPr/>
            </p:nvSpPr>
            <p:spPr>
              <a:xfrm>
                <a:off x="1636214" y="3195964"/>
                <a:ext cx="2421165" cy="88582"/>
              </a:xfrm>
              <a:prstGeom prst="roundRect">
                <a:avLst>
                  <a:gd name="adj" fmla="val 50000"/>
                </a:avLst>
              </a:prstGeom>
              <a:solidFill>
                <a:srgbClr val="7BEBD8">
                  <a:alpha val="29000"/>
                </a:srgbClr>
              </a:soli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innerShdw blurRad="114300">
                  <a:prstClr val="black">
                    <a:alpha val="47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AD9B3B86-FE3B-4F92-A920-9858B368D4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636215" y="3195950"/>
                <a:ext cx="1458429" cy="88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">
                    <a:srgbClr val="7CEFD8">
                      <a:alpha val="79000"/>
                    </a:srgbClr>
                  </a:gs>
                  <a:gs pos="61000">
                    <a:srgbClr val="6672E4">
                      <a:alpha val="84000"/>
                    </a:srgbClr>
                  </a:gs>
                  <a:gs pos="98000">
                    <a:srgbClr val="882BE5">
                      <a:alpha val="66000"/>
                    </a:srgbClr>
                  </a:gs>
                </a:gsLst>
                <a:lin ang="7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CB2CD80-A7D2-4E5E-8A6D-4BC684DF7BE1}"/>
                </a:ext>
              </a:extLst>
            </p:cNvPr>
            <p:cNvGrpSpPr/>
            <p:nvPr/>
          </p:nvGrpSpPr>
          <p:grpSpPr>
            <a:xfrm>
              <a:off x="1636214" y="5306795"/>
              <a:ext cx="3908243" cy="198582"/>
              <a:chOff x="1636214" y="3195950"/>
              <a:chExt cx="2421165" cy="88596"/>
            </a:xfrm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5819435B-AB91-4456-82A2-4B47BC037ACD}"/>
                  </a:ext>
                </a:extLst>
              </p:cNvPr>
              <p:cNvSpPr/>
              <p:nvPr/>
            </p:nvSpPr>
            <p:spPr>
              <a:xfrm>
                <a:off x="1636214" y="3195964"/>
                <a:ext cx="2421165" cy="88582"/>
              </a:xfrm>
              <a:prstGeom prst="roundRect">
                <a:avLst>
                  <a:gd name="adj" fmla="val 50000"/>
                </a:avLst>
              </a:prstGeom>
              <a:solidFill>
                <a:srgbClr val="7BEBD8">
                  <a:alpha val="29000"/>
                </a:srgbClr>
              </a:soli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innerShdw blurRad="114300">
                  <a:prstClr val="black">
                    <a:alpha val="47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0DDE19D2-9433-4660-BEFC-0A90ABFBAC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636215" y="3195950"/>
                <a:ext cx="1458429" cy="88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">
                    <a:srgbClr val="7CEFD8">
                      <a:alpha val="79000"/>
                    </a:srgbClr>
                  </a:gs>
                  <a:gs pos="61000">
                    <a:srgbClr val="6672E4">
                      <a:alpha val="84000"/>
                    </a:srgbClr>
                  </a:gs>
                  <a:gs pos="98000">
                    <a:srgbClr val="882BE5">
                      <a:alpha val="66000"/>
                    </a:srgbClr>
                  </a:gs>
                </a:gsLst>
                <a:lin ang="7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63" name="Picture 162" descr="This image is of two sets of hands putting puzzle pieces together. ">
            <a:extLst>
              <a:ext uri="{FF2B5EF4-FFF2-40B4-BE49-F238E27FC236}">
                <a16:creationId xmlns:a16="http://schemas.microsoft.com/office/drawing/2014/main" id="{AB835B29-19DB-41C9-9C29-FB52358C4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24"/>
          <a:stretch/>
        </p:blipFill>
        <p:spPr>
          <a:xfrm>
            <a:off x="7548019" y="0"/>
            <a:ext cx="4643982" cy="6858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B1DF3B6-E222-FDC9-73DA-FD182D3E29E1}"/>
              </a:ext>
            </a:extLst>
          </p:cNvPr>
          <p:cNvSpPr txBox="1"/>
          <p:nvPr/>
        </p:nvSpPr>
        <p:spPr>
          <a:xfrm>
            <a:off x="755664" y="2573965"/>
            <a:ext cx="536921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i="0" dirty="0"/>
              <a:t>Filtering option in leaflet wasn’t working properly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384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33192" y="4331033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grpSp>
        <p:nvGrpSpPr>
          <p:cNvPr id="23" name="Group 22" descr="This image is of an abstract shape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A heart with various graphs and charts&#10;&#10;Description automatically generated with medium confidence">
            <a:extLst>
              <a:ext uri="{FF2B5EF4-FFF2-40B4-BE49-F238E27FC236}">
                <a16:creationId xmlns:a16="http://schemas.microsoft.com/office/drawing/2014/main" id="{D67B7CC6-5B11-BC8A-1013-8EE0ED42CB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405" t="3555" r="32479" b="40216"/>
          <a:stretch/>
        </p:blipFill>
        <p:spPr>
          <a:xfrm>
            <a:off x="0" y="-2540"/>
            <a:ext cx="7578781" cy="6860540"/>
          </a:xfrm>
          <a:prstGeom prst="rect">
            <a:avLst/>
          </a:prstGeom>
        </p:spPr>
      </p:pic>
      <p:sp>
        <p:nvSpPr>
          <p:cNvPr id="68" name="Title 67" hidden="1">
            <a:extLst>
              <a:ext uri="{FF2B5EF4-FFF2-40B4-BE49-F238E27FC236}">
                <a16:creationId xmlns:a16="http://schemas.microsoft.com/office/drawing/2014/main" id="{3D46526D-118F-4F6F-BAE0-066F422E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EF5FE-6C45-4BF6-9676-571742C3CDD7}"/>
              </a:ext>
            </a:extLst>
          </p:cNvPr>
          <p:cNvSpPr txBox="1"/>
          <p:nvPr/>
        </p:nvSpPr>
        <p:spPr>
          <a:xfrm>
            <a:off x="512187" y="938754"/>
            <a:ext cx="3603287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4D15AA-4B45-41B5-A81C-97FCBF019951}"/>
              </a:ext>
            </a:extLst>
          </p:cNvPr>
          <p:cNvSpPr/>
          <p:nvPr/>
        </p:nvSpPr>
        <p:spPr>
          <a:xfrm>
            <a:off x="640883" y="5375459"/>
            <a:ext cx="6479064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800" b="1" i="0" dirty="0">
                <a:effectLst/>
                <a:latin typeface="Roboto" panose="02000000000000000000" pitchFamily="2" charset="0"/>
              </a:rPr>
              <a:t>Centers for </a:t>
            </a:r>
          </a:p>
          <a:p>
            <a:r>
              <a:rPr lang="en-US" sz="2800" b="1" i="0" dirty="0">
                <a:effectLst/>
                <a:latin typeface="Roboto" panose="02000000000000000000" pitchFamily="2" charset="0"/>
              </a:rPr>
              <a:t>Disease Control and Prevention</a:t>
            </a:r>
            <a:endParaRPr lang="en-US" sz="2800" b="1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241C7FC4-FEFA-4A96-9749-9068C686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16711" y="-2540"/>
            <a:ext cx="3961053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AutoShape 2">
            <a:extLst>
              <a:ext uri="{FF2B5EF4-FFF2-40B4-BE49-F238E27FC236}">
                <a16:creationId xmlns:a16="http://schemas.microsoft.com/office/drawing/2014/main" id="{E7E4F2D1-940E-2C49-7479-38CC250F52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7" name="AutoShape 4" descr="Logo for the Centers for Disease Control and Prevention (CDC) (round) -  Overview">
            <a:extLst>
              <a:ext uri="{FF2B5EF4-FFF2-40B4-BE49-F238E27FC236}">
                <a16:creationId xmlns:a16="http://schemas.microsoft.com/office/drawing/2014/main" id="{4639ABBF-7DDA-4D88-159A-BC7C6B0CFC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1D73A423-9A7F-238A-87E2-2DF7441FE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676" y="1577843"/>
            <a:ext cx="3088516" cy="3088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A5EC34-3C12-D7C5-4142-DEE136F6A3D8}"/>
              </a:ext>
            </a:extLst>
          </p:cNvPr>
          <p:cNvSpPr txBox="1"/>
          <p:nvPr/>
        </p:nvSpPr>
        <p:spPr>
          <a:xfrm>
            <a:off x="512187" y="1887079"/>
            <a:ext cx="6127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How does cardiovascular disease risk vary by ethnicity across different states in North America?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0944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484911" y="746654"/>
            <a:ext cx="526178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i="0" dirty="0"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This dataset documents rates and trends in heart disease and stroke mortality</a:t>
            </a:r>
            <a:endParaRPr lang="en-US" sz="2000" b="1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62" name="Group 61" descr="This image is a woman's hand writing on a piece of paper. ">
            <a:extLst>
              <a:ext uri="{FF2B5EF4-FFF2-40B4-BE49-F238E27FC236}">
                <a16:creationId xmlns:a16="http://schemas.microsoft.com/office/drawing/2014/main" id="{123C05C1-3914-48FB-B4B8-1388A2DB5ACE}"/>
              </a:ext>
            </a:extLst>
          </p:cNvPr>
          <p:cNvGrpSpPr/>
          <p:nvPr/>
        </p:nvGrpSpPr>
        <p:grpSpPr>
          <a:xfrm>
            <a:off x="4482071" y="-508000"/>
            <a:ext cx="8739666" cy="8346238"/>
            <a:chOff x="4597682" y="-439156"/>
            <a:chExt cx="7594320" cy="7252450"/>
          </a:xfrm>
        </p:grpSpPr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52C7242F-F484-4573-8387-13E2AE9D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DFA1772D-1024-422A-B407-BE0F21E16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30CD4E41-332B-4C6B-9927-54698D5D0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12DCF2D5-0997-409A-9DB7-B4DFF4C5B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56FE8491-17D1-44D2-A059-D277D43E3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59AC079D-039E-4639-B27F-9908EF107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95685F9-863C-488D-A6CE-3A519F21E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88A045D-1D47-48A7-BD6D-329F30D7916F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8AC43BD2-6A27-4E0F-BAFD-FDAF479A0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ADA7EFA8-1700-4615-8891-221172E4B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B6F47CAE-1A30-4CE3-B40D-9C8C433D5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742FC6CF-44F1-407F-BEB2-8F383DCEC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86469AEA-7511-41DC-A011-88DD8174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A828F27C-2D7F-4EC9-819B-5E2594908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3CEFFA90-EB51-41A6-8D88-DC1FC480C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100000">
                  <a:srgbClr val="5936E0"/>
                </a:gs>
                <a:gs pos="44000">
                  <a:srgbClr val="371DBD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ACAA286-8EC7-477A-B799-85B6B23E638D}"/>
                </a:ext>
              </a:extLst>
            </p:cNvPr>
            <p:cNvSpPr/>
            <p:nvPr/>
          </p:nvSpPr>
          <p:spPr>
            <a:xfrm rot="20923453">
              <a:off x="665554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2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C6E9997-823C-B600-9E36-42B0DB2B0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044" y="1772777"/>
            <a:ext cx="5947462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Focus: </a:t>
            </a:r>
            <a:r>
              <a:rPr lang="en-US" alt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Rates and trends in heart disease and stroke mortality rates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Location: </a:t>
            </a:r>
            <a:r>
              <a:rPr lang="en-US" alt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County-level estimates within the United States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Timeframe: </a:t>
            </a:r>
            <a:r>
              <a:rPr lang="en-US" alt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1999-2019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600" b="1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Age Groups: </a:t>
            </a:r>
            <a:r>
              <a:rPr lang="en-US" alt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35-64 and 65 years and older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Race/Ethnicity: </a:t>
            </a:r>
            <a:r>
              <a:rPr lang="en-US" alt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Non-Hispanic American Indian/Alaska Native,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     Non-Hispanic Asian/Pacific Islander, Non-Hispanic Black,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     Hispanic, Non-Hispanic White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Sex: </a:t>
            </a:r>
            <a:r>
              <a:rPr lang="en-US" alt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Women and Men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2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784E464-B64A-4614-9350-2C88DBD4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5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638C06D-F644-4B33-8858-D880F038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3900" y="968477"/>
            <a:ext cx="5372100" cy="4921047"/>
            <a:chOff x="723900" y="968477"/>
            <a:chExt cx="5372100" cy="4921047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9F720D8-8BAF-4A0C-B2DC-8A1F1E0B2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00" y="2968796"/>
              <a:ext cx="2319325" cy="2920728"/>
            </a:xfrm>
            <a:custGeom>
              <a:avLst/>
              <a:gdLst>
                <a:gd name="T0" fmla="*/ 378 w 709"/>
                <a:gd name="T1" fmla="*/ 376 h 893"/>
                <a:gd name="T2" fmla="*/ 198 w 709"/>
                <a:gd name="T3" fmla="*/ 0 h 893"/>
                <a:gd name="T4" fmla="*/ 0 w 709"/>
                <a:gd name="T5" fmla="*/ 397 h 893"/>
                <a:gd name="T6" fmla="*/ 497 w 709"/>
                <a:gd name="T7" fmla="*/ 893 h 893"/>
                <a:gd name="T8" fmla="*/ 709 w 709"/>
                <a:gd name="T9" fmla="*/ 845 h 893"/>
                <a:gd name="T10" fmla="*/ 526 w 709"/>
                <a:gd name="T11" fmla="*/ 485 h 893"/>
                <a:gd name="T12" fmla="*/ 378 w 709"/>
                <a:gd name="T13" fmla="*/ 37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93">
                  <a:moveTo>
                    <a:pt x="378" y="376"/>
                  </a:moveTo>
                  <a:cubicBezTo>
                    <a:pt x="276" y="273"/>
                    <a:pt x="213" y="142"/>
                    <a:pt x="198" y="0"/>
                  </a:cubicBezTo>
                  <a:cubicBezTo>
                    <a:pt x="78" y="90"/>
                    <a:pt x="0" y="234"/>
                    <a:pt x="0" y="397"/>
                  </a:cubicBezTo>
                  <a:cubicBezTo>
                    <a:pt x="0" y="671"/>
                    <a:pt x="222" y="893"/>
                    <a:pt x="497" y="893"/>
                  </a:cubicBezTo>
                  <a:cubicBezTo>
                    <a:pt x="573" y="893"/>
                    <a:pt x="644" y="876"/>
                    <a:pt x="709" y="845"/>
                  </a:cubicBezTo>
                  <a:cubicBezTo>
                    <a:pt x="609" y="748"/>
                    <a:pt x="545" y="622"/>
                    <a:pt x="526" y="485"/>
                  </a:cubicBezTo>
                  <a:cubicBezTo>
                    <a:pt x="472" y="456"/>
                    <a:pt x="422" y="420"/>
                    <a:pt x="378" y="376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92000">
                  <a:srgbClr val="6672E4"/>
                </a:gs>
                <a:gs pos="28000">
                  <a:srgbClr val="882BE5"/>
                </a:gs>
              </a:gsLst>
              <a:lin ang="90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B8E7BA8-3BC1-4755-AE40-0C84D9216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107" y="968477"/>
              <a:ext cx="3107685" cy="1546653"/>
            </a:xfrm>
            <a:custGeom>
              <a:avLst/>
              <a:gdLst>
                <a:gd name="T0" fmla="*/ 475 w 950"/>
                <a:gd name="T1" fmla="*/ 473 h 473"/>
                <a:gd name="T2" fmla="*/ 800 w 950"/>
                <a:gd name="T3" fmla="*/ 382 h 473"/>
                <a:gd name="T4" fmla="*/ 950 w 950"/>
                <a:gd name="T5" fmla="*/ 401 h 473"/>
                <a:gd name="T6" fmla="*/ 826 w 950"/>
                <a:gd name="T7" fmla="*/ 194 h 473"/>
                <a:gd name="T8" fmla="*/ 124 w 950"/>
                <a:gd name="T9" fmla="*/ 194 h 473"/>
                <a:gd name="T10" fmla="*/ 0 w 950"/>
                <a:gd name="T11" fmla="*/ 401 h 473"/>
                <a:gd name="T12" fmla="*/ 151 w 950"/>
                <a:gd name="T13" fmla="*/ 382 h 473"/>
                <a:gd name="T14" fmla="*/ 475 w 950"/>
                <a:gd name="T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0" h="473">
                  <a:moveTo>
                    <a:pt x="475" y="473"/>
                  </a:moveTo>
                  <a:cubicBezTo>
                    <a:pt x="572" y="414"/>
                    <a:pt x="685" y="382"/>
                    <a:pt x="800" y="382"/>
                  </a:cubicBezTo>
                  <a:cubicBezTo>
                    <a:pt x="851" y="382"/>
                    <a:pt x="901" y="389"/>
                    <a:pt x="950" y="401"/>
                  </a:cubicBezTo>
                  <a:cubicBezTo>
                    <a:pt x="927" y="325"/>
                    <a:pt x="886" y="253"/>
                    <a:pt x="826" y="194"/>
                  </a:cubicBezTo>
                  <a:cubicBezTo>
                    <a:pt x="632" y="0"/>
                    <a:pt x="318" y="0"/>
                    <a:pt x="124" y="194"/>
                  </a:cubicBezTo>
                  <a:cubicBezTo>
                    <a:pt x="64" y="253"/>
                    <a:pt x="23" y="325"/>
                    <a:pt x="0" y="401"/>
                  </a:cubicBezTo>
                  <a:cubicBezTo>
                    <a:pt x="49" y="389"/>
                    <a:pt x="99" y="382"/>
                    <a:pt x="151" y="382"/>
                  </a:cubicBezTo>
                  <a:cubicBezTo>
                    <a:pt x="266" y="382"/>
                    <a:pt x="378" y="414"/>
                    <a:pt x="475" y="473"/>
                  </a:cubicBezTo>
                  <a:close/>
                </a:path>
              </a:pathLst>
            </a:custGeom>
            <a:gradFill>
              <a:gsLst>
                <a:gs pos="3000">
                  <a:srgbClr val="7CEFD8"/>
                </a:gs>
                <a:gs pos="13000">
                  <a:srgbClr val="6672E4"/>
                </a:gs>
                <a:gs pos="99000">
                  <a:srgbClr val="882BE5"/>
                </a:gs>
              </a:gsLst>
              <a:lin ang="60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3B6EAAE-1C2D-46EB-A473-3B6078DC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75" y="2968796"/>
              <a:ext cx="2319325" cy="2920728"/>
            </a:xfrm>
            <a:custGeom>
              <a:avLst/>
              <a:gdLst>
                <a:gd name="T0" fmla="*/ 511 w 709"/>
                <a:gd name="T1" fmla="*/ 0 h 893"/>
                <a:gd name="T2" fmla="*/ 331 w 709"/>
                <a:gd name="T3" fmla="*/ 376 h 893"/>
                <a:gd name="T4" fmla="*/ 183 w 709"/>
                <a:gd name="T5" fmla="*/ 485 h 893"/>
                <a:gd name="T6" fmla="*/ 0 w 709"/>
                <a:gd name="T7" fmla="*/ 845 h 893"/>
                <a:gd name="T8" fmla="*/ 213 w 709"/>
                <a:gd name="T9" fmla="*/ 893 h 893"/>
                <a:gd name="T10" fmla="*/ 709 w 709"/>
                <a:gd name="T11" fmla="*/ 397 h 893"/>
                <a:gd name="T12" fmla="*/ 511 w 709"/>
                <a:gd name="T13" fmla="*/ 0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93">
                  <a:moveTo>
                    <a:pt x="511" y="0"/>
                  </a:moveTo>
                  <a:cubicBezTo>
                    <a:pt x="496" y="142"/>
                    <a:pt x="433" y="273"/>
                    <a:pt x="331" y="376"/>
                  </a:cubicBezTo>
                  <a:cubicBezTo>
                    <a:pt x="287" y="420"/>
                    <a:pt x="237" y="456"/>
                    <a:pt x="183" y="485"/>
                  </a:cubicBezTo>
                  <a:cubicBezTo>
                    <a:pt x="164" y="622"/>
                    <a:pt x="100" y="748"/>
                    <a:pt x="0" y="845"/>
                  </a:cubicBezTo>
                  <a:cubicBezTo>
                    <a:pt x="65" y="876"/>
                    <a:pt x="137" y="893"/>
                    <a:pt x="213" y="893"/>
                  </a:cubicBezTo>
                  <a:cubicBezTo>
                    <a:pt x="487" y="893"/>
                    <a:pt x="709" y="671"/>
                    <a:pt x="709" y="397"/>
                  </a:cubicBezTo>
                  <a:cubicBezTo>
                    <a:pt x="709" y="234"/>
                    <a:pt x="631" y="90"/>
                    <a:pt x="511" y="0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92000">
                  <a:srgbClr val="6672E4"/>
                </a:gs>
                <a:gs pos="28000">
                  <a:srgbClr val="882BE5"/>
                </a:gs>
              </a:gsLst>
              <a:lin ang="1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1" descr="This image is an icon of four people interacting. ">
              <a:extLst>
                <a:ext uri="{FF2B5EF4-FFF2-40B4-BE49-F238E27FC236}">
                  <a16:creationId xmlns:a16="http://schemas.microsoft.com/office/drawing/2014/main" id="{C8436027-C518-481B-BDB7-763A96442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115" y="3038089"/>
              <a:ext cx="1125670" cy="1333546"/>
            </a:xfrm>
            <a:custGeom>
              <a:avLst/>
              <a:gdLst>
                <a:gd name="T0" fmla="*/ 344 w 344"/>
                <a:gd name="T1" fmla="*/ 376 h 408"/>
                <a:gd name="T2" fmla="*/ 344 w 344"/>
                <a:gd name="T3" fmla="*/ 377 h 408"/>
                <a:gd name="T4" fmla="*/ 323 w 344"/>
                <a:gd name="T5" fmla="*/ 385 h 408"/>
                <a:gd name="T6" fmla="*/ 282 w 344"/>
                <a:gd name="T7" fmla="*/ 396 h 408"/>
                <a:gd name="T8" fmla="*/ 277 w 344"/>
                <a:gd name="T9" fmla="*/ 397 h 408"/>
                <a:gd name="T10" fmla="*/ 218 w 344"/>
                <a:gd name="T11" fmla="*/ 406 h 408"/>
                <a:gd name="T12" fmla="*/ 217 w 344"/>
                <a:gd name="T13" fmla="*/ 406 h 408"/>
                <a:gd name="T14" fmla="*/ 214 w 344"/>
                <a:gd name="T15" fmla="*/ 406 h 408"/>
                <a:gd name="T16" fmla="*/ 172 w 344"/>
                <a:gd name="T17" fmla="*/ 408 h 408"/>
                <a:gd name="T18" fmla="*/ 128 w 344"/>
                <a:gd name="T19" fmla="*/ 406 h 408"/>
                <a:gd name="T20" fmla="*/ 127 w 344"/>
                <a:gd name="T21" fmla="*/ 406 h 408"/>
                <a:gd name="T22" fmla="*/ 64 w 344"/>
                <a:gd name="T23" fmla="*/ 396 h 408"/>
                <a:gd name="T24" fmla="*/ 62 w 344"/>
                <a:gd name="T25" fmla="*/ 396 h 408"/>
                <a:gd name="T26" fmla="*/ 0 w 344"/>
                <a:gd name="T27" fmla="*/ 377 h 408"/>
                <a:gd name="T28" fmla="*/ 0 w 344"/>
                <a:gd name="T29" fmla="*/ 376 h 408"/>
                <a:gd name="T30" fmla="*/ 4 w 344"/>
                <a:gd name="T31" fmla="*/ 313 h 408"/>
                <a:gd name="T32" fmla="*/ 17 w 344"/>
                <a:gd name="T33" fmla="*/ 249 h 408"/>
                <a:gd name="T34" fmla="*/ 86 w 344"/>
                <a:gd name="T35" fmla="*/ 97 h 408"/>
                <a:gd name="T36" fmla="*/ 126 w 344"/>
                <a:gd name="T37" fmla="*/ 46 h 408"/>
                <a:gd name="T38" fmla="*/ 172 w 344"/>
                <a:gd name="T39" fmla="*/ 0 h 408"/>
                <a:gd name="T40" fmla="*/ 218 w 344"/>
                <a:gd name="T41" fmla="*/ 46 h 408"/>
                <a:gd name="T42" fmla="*/ 258 w 344"/>
                <a:gd name="T43" fmla="*/ 97 h 408"/>
                <a:gd name="T44" fmla="*/ 327 w 344"/>
                <a:gd name="T45" fmla="*/ 249 h 408"/>
                <a:gd name="T46" fmla="*/ 340 w 344"/>
                <a:gd name="T47" fmla="*/ 313 h 408"/>
                <a:gd name="T48" fmla="*/ 344 w 344"/>
                <a:gd name="T49" fmla="*/ 37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4" h="408">
                  <a:moveTo>
                    <a:pt x="344" y="376"/>
                  </a:moveTo>
                  <a:cubicBezTo>
                    <a:pt x="344" y="377"/>
                    <a:pt x="344" y="377"/>
                    <a:pt x="344" y="377"/>
                  </a:cubicBezTo>
                  <a:cubicBezTo>
                    <a:pt x="337" y="380"/>
                    <a:pt x="330" y="382"/>
                    <a:pt x="323" y="385"/>
                  </a:cubicBezTo>
                  <a:cubicBezTo>
                    <a:pt x="309" y="389"/>
                    <a:pt x="296" y="393"/>
                    <a:pt x="282" y="396"/>
                  </a:cubicBezTo>
                  <a:cubicBezTo>
                    <a:pt x="280" y="396"/>
                    <a:pt x="279" y="396"/>
                    <a:pt x="277" y="397"/>
                  </a:cubicBezTo>
                  <a:cubicBezTo>
                    <a:pt x="258" y="401"/>
                    <a:pt x="238" y="404"/>
                    <a:pt x="218" y="406"/>
                  </a:cubicBezTo>
                  <a:cubicBezTo>
                    <a:pt x="217" y="406"/>
                    <a:pt x="217" y="406"/>
                    <a:pt x="217" y="406"/>
                  </a:cubicBezTo>
                  <a:cubicBezTo>
                    <a:pt x="216" y="406"/>
                    <a:pt x="215" y="406"/>
                    <a:pt x="214" y="406"/>
                  </a:cubicBezTo>
                  <a:cubicBezTo>
                    <a:pt x="200" y="407"/>
                    <a:pt x="186" y="408"/>
                    <a:pt x="172" y="408"/>
                  </a:cubicBezTo>
                  <a:cubicBezTo>
                    <a:pt x="158" y="408"/>
                    <a:pt x="143" y="407"/>
                    <a:pt x="128" y="406"/>
                  </a:cubicBezTo>
                  <a:cubicBezTo>
                    <a:pt x="128" y="406"/>
                    <a:pt x="127" y="406"/>
                    <a:pt x="127" y="406"/>
                  </a:cubicBezTo>
                  <a:cubicBezTo>
                    <a:pt x="106" y="404"/>
                    <a:pt x="85" y="401"/>
                    <a:pt x="64" y="396"/>
                  </a:cubicBezTo>
                  <a:cubicBezTo>
                    <a:pt x="63" y="396"/>
                    <a:pt x="63" y="396"/>
                    <a:pt x="62" y="396"/>
                  </a:cubicBezTo>
                  <a:cubicBezTo>
                    <a:pt x="41" y="391"/>
                    <a:pt x="21" y="385"/>
                    <a:pt x="0" y="377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54"/>
                    <a:pt x="2" y="333"/>
                    <a:pt x="4" y="313"/>
                  </a:cubicBezTo>
                  <a:cubicBezTo>
                    <a:pt x="7" y="291"/>
                    <a:pt x="11" y="270"/>
                    <a:pt x="17" y="249"/>
                  </a:cubicBezTo>
                  <a:cubicBezTo>
                    <a:pt x="31" y="194"/>
                    <a:pt x="55" y="143"/>
                    <a:pt x="86" y="97"/>
                  </a:cubicBezTo>
                  <a:cubicBezTo>
                    <a:pt x="98" y="79"/>
                    <a:pt x="112" y="62"/>
                    <a:pt x="126" y="46"/>
                  </a:cubicBezTo>
                  <a:cubicBezTo>
                    <a:pt x="140" y="29"/>
                    <a:pt x="156" y="14"/>
                    <a:pt x="172" y="0"/>
                  </a:cubicBezTo>
                  <a:cubicBezTo>
                    <a:pt x="188" y="14"/>
                    <a:pt x="204" y="29"/>
                    <a:pt x="218" y="46"/>
                  </a:cubicBezTo>
                  <a:cubicBezTo>
                    <a:pt x="233" y="62"/>
                    <a:pt x="246" y="79"/>
                    <a:pt x="258" y="97"/>
                  </a:cubicBezTo>
                  <a:cubicBezTo>
                    <a:pt x="289" y="143"/>
                    <a:pt x="313" y="194"/>
                    <a:pt x="327" y="249"/>
                  </a:cubicBezTo>
                  <a:cubicBezTo>
                    <a:pt x="333" y="270"/>
                    <a:pt x="337" y="291"/>
                    <a:pt x="340" y="313"/>
                  </a:cubicBezTo>
                  <a:cubicBezTo>
                    <a:pt x="343" y="333"/>
                    <a:pt x="344" y="354"/>
                    <a:pt x="344" y="3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037B9F-F7D4-490B-B8D1-723E759320EF}"/>
                </a:ext>
              </a:extLst>
            </p:cNvPr>
            <p:cNvSpPr txBox="1"/>
            <p:nvPr/>
          </p:nvSpPr>
          <p:spPr>
            <a:xfrm>
              <a:off x="3162299" y="3906330"/>
              <a:ext cx="49530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Python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2C0092-A5BE-4296-9B7E-73CA9D6A0C92}"/>
                </a:ext>
              </a:extLst>
            </p:cNvPr>
            <p:cNvGrpSpPr/>
            <p:nvPr/>
          </p:nvGrpSpPr>
          <p:grpSpPr>
            <a:xfrm>
              <a:off x="3260907" y="3450123"/>
              <a:ext cx="330200" cy="346075"/>
              <a:chOff x="2686050" y="2895601"/>
              <a:chExt cx="330200" cy="346075"/>
            </a:xfrm>
          </p:grpSpPr>
          <p:sp>
            <p:nvSpPr>
              <p:cNvPr id="91" name="Oval 309">
                <a:extLst>
                  <a:ext uri="{FF2B5EF4-FFF2-40B4-BE49-F238E27FC236}">
                    <a16:creationId xmlns:a16="http://schemas.microsoft.com/office/drawing/2014/main" id="{322943C5-DF07-4D19-80BE-A092E8DC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310">
                <a:extLst>
                  <a:ext uri="{FF2B5EF4-FFF2-40B4-BE49-F238E27FC236}">
                    <a16:creationId xmlns:a16="http://schemas.microsoft.com/office/drawing/2014/main" id="{AD6217C9-47FE-4784-97F3-BB1CEF6B0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Oval 311">
                <a:extLst>
                  <a:ext uri="{FF2B5EF4-FFF2-40B4-BE49-F238E27FC236}">
                    <a16:creationId xmlns:a16="http://schemas.microsoft.com/office/drawing/2014/main" id="{145614E0-2CF6-4018-A29C-347103CC1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312">
                <a:extLst>
                  <a:ext uri="{FF2B5EF4-FFF2-40B4-BE49-F238E27FC236}">
                    <a16:creationId xmlns:a16="http://schemas.microsoft.com/office/drawing/2014/main" id="{C15930DF-7C04-43B8-94F3-9A62A91A3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Oval 313">
                <a:extLst>
                  <a:ext uri="{FF2B5EF4-FFF2-40B4-BE49-F238E27FC236}">
                    <a16:creationId xmlns:a16="http://schemas.microsoft.com/office/drawing/2014/main" id="{C37FB908-4B07-487A-8AE5-2C93E1AF8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314">
                <a:extLst>
                  <a:ext uri="{FF2B5EF4-FFF2-40B4-BE49-F238E27FC236}">
                    <a16:creationId xmlns:a16="http://schemas.microsoft.com/office/drawing/2014/main" id="{B3C647A5-00EF-45D7-A795-5CC541EFF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Oval 315">
                <a:extLst>
                  <a:ext uri="{FF2B5EF4-FFF2-40B4-BE49-F238E27FC236}">
                    <a16:creationId xmlns:a16="http://schemas.microsoft.com/office/drawing/2014/main" id="{8E007759-5FF7-4D0A-A475-0EAD05E96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316">
                <a:extLst>
                  <a:ext uri="{FF2B5EF4-FFF2-40B4-BE49-F238E27FC236}">
                    <a16:creationId xmlns:a16="http://schemas.microsoft.com/office/drawing/2014/main" id="{42BF9E91-C3D1-479E-A251-AD54A926B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Oval 317">
                <a:extLst>
                  <a:ext uri="{FF2B5EF4-FFF2-40B4-BE49-F238E27FC236}">
                    <a16:creationId xmlns:a16="http://schemas.microsoft.com/office/drawing/2014/main" id="{FE52E745-A552-4F06-9535-C6C622D93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318">
                <a:extLst>
                  <a:ext uri="{FF2B5EF4-FFF2-40B4-BE49-F238E27FC236}">
                    <a16:creationId xmlns:a16="http://schemas.microsoft.com/office/drawing/2014/main" id="{A9F3F5BA-CD89-43EF-82A6-14201A89D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319">
                <a:extLst>
                  <a:ext uri="{FF2B5EF4-FFF2-40B4-BE49-F238E27FC236}">
                    <a16:creationId xmlns:a16="http://schemas.microsoft.com/office/drawing/2014/main" id="{0C1B8AEB-E335-4D8B-8846-5975E8B3D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Line 320">
                <a:extLst>
                  <a:ext uri="{FF2B5EF4-FFF2-40B4-BE49-F238E27FC236}">
                    <a16:creationId xmlns:a16="http://schemas.microsoft.com/office/drawing/2014/main" id="{625F2B4F-F75B-4093-862F-865FC16ABC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1E38458-8F3E-4314-9FA8-DC2B0EBB7E33}"/>
                </a:ext>
              </a:extLst>
            </p:cNvPr>
            <p:cNvGrpSpPr/>
            <p:nvPr/>
          </p:nvGrpSpPr>
          <p:grpSpPr>
            <a:xfrm>
              <a:off x="3211694" y="4933877"/>
              <a:ext cx="346075" cy="346075"/>
              <a:chOff x="3398838" y="2895601"/>
              <a:chExt cx="346075" cy="346075"/>
            </a:xfrm>
          </p:grpSpPr>
          <p:sp>
            <p:nvSpPr>
              <p:cNvPr id="75" name="Freeform 49">
                <a:extLst>
                  <a:ext uri="{FF2B5EF4-FFF2-40B4-BE49-F238E27FC236}">
                    <a16:creationId xmlns:a16="http://schemas.microsoft.com/office/drawing/2014/main" id="{52F6AE15-148B-4DD3-9B33-E8908519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50">
                <a:extLst>
                  <a:ext uri="{FF2B5EF4-FFF2-40B4-BE49-F238E27FC236}">
                    <a16:creationId xmlns:a16="http://schemas.microsoft.com/office/drawing/2014/main" id="{B7DF1EA3-5709-492C-BABE-F390B608B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Oval 51">
                <a:extLst>
                  <a:ext uri="{FF2B5EF4-FFF2-40B4-BE49-F238E27FC236}">
                    <a16:creationId xmlns:a16="http://schemas.microsoft.com/office/drawing/2014/main" id="{964C8E4A-6689-4008-A522-91B998379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52">
                <a:extLst>
                  <a:ext uri="{FF2B5EF4-FFF2-40B4-BE49-F238E27FC236}">
                    <a16:creationId xmlns:a16="http://schemas.microsoft.com/office/drawing/2014/main" id="{DA8DEA77-BD29-4118-B9AB-E053B3495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53">
                <a:extLst>
                  <a:ext uri="{FF2B5EF4-FFF2-40B4-BE49-F238E27FC236}">
                    <a16:creationId xmlns:a16="http://schemas.microsoft.com/office/drawing/2014/main" id="{7758711F-A5C0-4C30-A3B1-91B546014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54">
                <a:extLst>
                  <a:ext uri="{FF2B5EF4-FFF2-40B4-BE49-F238E27FC236}">
                    <a16:creationId xmlns:a16="http://schemas.microsoft.com/office/drawing/2014/main" id="{A575C4B8-CC49-4D59-BC4B-A13D8D97A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56">
                <a:extLst>
                  <a:ext uri="{FF2B5EF4-FFF2-40B4-BE49-F238E27FC236}">
                    <a16:creationId xmlns:a16="http://schemas.microsoft.com/office/drawing/2014/main" id="{74276568-12D5-4791-8AAE-E71301B35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57">
                <a:extLst>
                  <a:ext uri="{FF2B5EF4-FFF2-40B4-BE49-F238E27FC236}">
                    <a16:creationId xmlns:a16="http://schemas.microsoft.com/office/drawing/2014/main" id="{36893D6E-C781-44C6-B4DB-BF8FDD3B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58">
                <a:extLst>
                  <a:ext uri="{FF2B5EF4-FFF2-40B4-BE49-F238E27FC236}">
                    <a16:creationId xmlns:a16="http://schemas.microsoft.com/office/drawing/2014/main" id="{E40B690B-BA0B-4EEC-A0CF-7DA3B2E43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Oval 59">
                <a:extLst>
                  <a:ext uri="{FF2B5EF4-FFF2-40B4-BE49-F238E27FC236}">
                    <a16:creationId xmlns:a16="http://schemas.microsoft.com/office/drawing/2014/main" id="{971E19C9-854B-41E7-A5D7-36AE58BA6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DE348461-111F-4014-A8A3-F56B07127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Line 61">
                <a:extLst>
                  <a:ext uri="{FF2B5EF4-FFF2-40B4-BE49-F238E27FC236}">
                    <a16:creationId xmlns:a16="http://schemas.microsoft.com/office/drawing/2014/main" id="{22CD114E-A6F0-4722-A4EE-4C318C1DC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62">
                <a:extLst>
                  <a:ext uri="{FF2B5EF4-FFF2-40B4-BE49-F238E27FC236}">
                    <a16:creationId xmlns:a16="http://schemas.microsoft.com/office/drawing/2014/main" id="{F7E3A019-70E0-420D-BBF5-DAE0B933DE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8E10038-0AE7-4F94-99B0-CEA210C9535B}"/>
                </a:ext>
              </a:extLst>
            </p:cNvPr>
            <p:cNvGrpSpPr/>
            <p:nvPr/>
          </p:nvGrpSpPr>
          <p:grpSpPr>
            <a:xfrm>
              <a:off x="4359934" y="2904941"/>
              <a:ext cx="330200" cy="315913"/>
              <a:chOff x="4127500" y="2909888"/>
              <a:chExt cx="330200" cy="315913"/>
            </a:xfrm>
          </p:grpSpPr>
          <p:sp>
            <p:nvSpPr>
              <p:cNvPr id="64" name="Oval 268">
                <a:extLst>
                  <a:ext uri="{FF2B5EF4-FFF2-40B4-BE49-F238E27FC236}">
                    <a16:creationId xmlns:a16="http://schemas.microsoft.com/office/drawing/2014/main" id="{F7A8EBC1-9006-4CB5-A698-1D1D62E0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725" y="3060701"/>
                <a:ext cx="76200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269">
                <a:extLst>
                  <a:ext uri="{FF2B5EF4-FFF2-40B4-BE49-F238E27FC236}">
                    <a16:creationId xmlns:a16="http://schemas.microsoft.com/office/drawing/2014/main" id="{0CBCD43D-AE92-41F5-9C2B-B4B3FE6FF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0" y="3135313"/>
                <a:ext cx="109538" cy="60325"/>
              </a:xfrm>
              <a:custGeom>
                <a:avLst/>
                <a:gdLst>
                  <a:gd name="T0" fmla="*/ 22 w 29"/>
                  <a:gd name="T1" fmla="*/ 16 h 16"/>
                  <a:gd name="T2" fmla="*/ 0 w 29"/>
                  <a:gd name="T3" fmla="*/ 16 h 16"/>
                  <a:gd name="T4" fmla="*/ 16 w 29"/>
                  <a:gd name="T5" fmla="*/ 0 h 16"/>
                  <a:gd name="T6" fmla="*/ 29 w 29"/>
                  <a:gd name="T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Oval 270">
                <a:extLst>
                  <a:ext uri="{FF2B5EF4-FFF2-40B4-BE49-F238E27FC236}">
                    <a16:creationId xmlns:a16="http://schemas.microsoft.com/office/drawing/2014/main" id="{282262E1-7304-47F8-ADFC-CA07C9ADF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863" y="3060701"/>
                <a:ext cx="74613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271">
                <a:extLst>
                  <a:ext uri="{FF2B5EF4-FFF2-40B4-BE49-F238E27FC236}">
                    <a16:creationId xmlns:a16="http://schemas.microsoft.com/office/drawing/2014/main" id="{61422BB8-6120-4583-B04B-D675BF219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9750" y="3135313"/>
                <a:ext cx="107950" cy="60325"/>
              </a:xfrm>
              <a:custGeom>
                <a:avLst/>
                <a:gdLst>
                  <a:gd name="T0" fmla="*/ 0 w 29"/>
                  <a:gd name="T1" fmla="*/ 7 h 16"/>
                  <a:gd name="T2" fmla="*/ 13 w 29"/>
                  <a:gd name="T3" fmla="*/ 0 h 16"/>
                  <a:gd name="T4" fmla="*/ 29 w 29"/>
                  <a:gd name="T5" fmla="*/ 16 h 16"/>
                  <a:gd name="T6" fmla="*/ 7 w 2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Oval 272">
                <a:extLst>
                  <a:ext uri="{FF2B5EF4-FFF2-40B4-BE49-F238E27FC236}">
                    <a16:creationId xmlns:a16="http://schemas.microsoft.com/office/drawing/2014/main" id="{921647A8-2EB5-4C08-8422-414742FE7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213" y="3030538"/>
                <a:ext cx="104775" cy="1095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273">
                <a:extLst>
                  <a:ext uri="{FF2B5EF4-FFF2-40B4-BE49-F238E27FC236}">
                    <a16:creationId xmlns:a16="http://schemas.microsoft.com/office/drawing/2014/main" id="{453B206B-E6FA-440E-8267-6B4EF6804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813" y="2986088"/>
                <a:ext cx="157163" cy="36513"/>
              </a:xfrm>
              <a:custGeom>
                <a:avLst/>
                <a:gdLst>
                  <a:gd name="T0" fmla="*/ 0 w 42"/>
                  <a:gd name="T1" fmla="*/ 10 h 10"/>
                  <a:gd name="T2" fmla="*/ 21 w 42"/>
                  <a:gd name="T3" fmla="*/ 0 h 10"/>
                  <a:gd name="T4" fmla="*/ 42 w 42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0">
                    <a:moveTo>
                      <a:pt x="0" y="10"/>
                    </a:moveTo>
                    <a:cubicBezTo>
                      <a:pt x="5" y="4"/>
                      <a:pt x="13" y="0"/>
                      <a:pt x="21" y="0"/>
                    </a:cubicBezTo>
                    <a:cubicBezTo>
                      <a:pt x="29" y="0"/>
                      <a:pt x="37" y="4"/>
                      <a:pt x="42" y="10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274">
                <a:extLst>
                  <a:ext uri="{FF2B5EF4-FFF2-40B4-BE49-F238E27FC236}">
                    <a16:creationId xmlns:a16="http://schemas.microsoft.com/office/drawing/2014/main" id="{41B368DF-58C1-48A8-8E16-E3B4645A1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5" y="2947988"/>
                <a:ext cx="211138" cy="49213"/>
              </a:xfrm>
              <a:custGeom>
                <a:avLst/>
                <a:gdLst>
                  <a:gd name="T0" fmla="*/ 0 w 56"/>
                  <a:gd name="T1" fmla="*/ 13 h 13"/>
                  <a:gd name="T2" fmla="*/ 28 w 56"/>
                  <a:gd name="T3" fmla="*/ 0 h 13"/>
                  <a:gd name="T4" fmla="*/ 56 w 5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">
                    <a:moveTo>
                      <a:pt x="0" y="13"/>
                    </a:moveTo>
                    <a:cubicBezTo>
                      <a:pt x="7" y="5"/>
                      <a:pt x="17" y="0"/>
                      <a:pt x="28" y="0"/>
                    </a:cubicBezTo>
                    <a:cubicBezTo>
                      <a:pt x="39" y="0"/>
                      <a:pt x="49" y="5"/>
                      <a:pt x="56" y="13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275">
                <a:extLst>
                  <a:ext uri="{FF2B5EF4-FFF2-40B4-BE49-F238E27FC236}">
                    <a16:creationId xmlns:a16="http://schemas.microsoft.com/office/drawing/2014/main" id="{75651205-4A53-463F-A685-DE5C8BC6B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2909888"/>
                <a:ext cx="269875" cy="63500"/>
              </a:xfrm>
              <a:custGeom>
                <a:avLst/>
                <a:gdLst>
                  <a:gd name="T0" fmla="*/ 0 w 72"/>
                  <a:gd name="T1" fmla="*/ 17 h 17"/>
                  <a:gd name="T2" fmla="*/ 36 w 72"/>
                  <a:gd name="T3" fmla="*/ 0 h 17"/>
                  <a:gd name="T4" fmla="*/ 72 w 7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17">
                    <a:moveTo>
                      <a:pt x="0" y="17"/>
                    </a:moveTo>
                    <a:cubicBezTo>
                      <a:pt x="8" y="7"/>
                      <a:pt x="21" y="0"/>
                      <a:pt x="36" y="0"/>
                    </a:cubicBezTo>
                    <a:cubicBezTo>
                      <a:pt x="51" y="0"/>
                      <a:pt x="64" y="7"/>
                      <a:pt x="72" y="17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276">
                <a:extLst>
                  <a:ext uri="{FF2B5EF4-FFF2-40B4-BE49-F238E27FC236}">
                    <a16:creationId xmlns:a16="http://schemas.microsoft.com/office/drawing/2014/main" id="{83B67D48-AF94-4FED-959B-C51A15982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875" y="3140076"/>
                <a:ext cx="173038" cy="85725"/>
              </a:xfrm>
              <a:custGeom>
                <a:avLst/>
                <a:gdLst>
                  <a:gd name="T0" fmla="*/ 46 w 46"/>
                  <a:gd name="T1" fmla="*/ 23 h 23"/>
                  <a:gd name="T2" fmla="*/ 0 w 46"/>
                  <a:gd name="T3" fmla="*/ 23 h 23"/>
                  <a:gd name="T4" fmla="*/ 23 w 46"/>
                  <a:gd name="T5" fmla="*/ 0 h 23"/>
                  <a:gd name="T6" fmla="*/ 46 w 46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3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3" name="Rectangle 62" descr="This image is of three overlapping circles.   ">
              <a:extLst>
                <a:ext uri="{FF2B5EF4-FFF2-40B4-BE49-F238E27FC236}">
                  <a16:creationId xmlns:a16="http://schemas.microsoft.com/office/drawing/2014/main" id="{84BAF14B-A443-42DB-8BF6-893FAE5CCE6F}"/>
                </a:ext>
              </a:extLst>
            </p:cNvPr>
            <p:cNvSpPr/>
            <p:nvPr/>
          </p:nvSpPr>
          <p:spPr>
            <a:xfrm>
              <a:off x="4561225" y="4571423"/>
              <a:ext cx="126033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800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HVPlot</a:t>
              </a:r>
              <a:endParaRPr lang="en-US" sz="16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F6CD563-9511-4250-BCB0-1FBFAAE1289C}"/>
                </a:ext>
              </a:extLst>
            </p:cNvPr>
            <p:cNvGrpSpPr/>
            <p:nvPr/>
          </p:nvGrpSpPr>
          <p:grpSpPr>
            <a:xfrm>
              <a:off x="2177290" y="2874779"/>
              <a:ext cx="344488" cy="346075"/>
              <a:chOff x="4841875" y="2895601"/>
              <a:chExt cx="344488" cy="346075"/>
            </a:xfrm>
          </p:grpSpPr>
          <p:sp>
            <p:nvSpPr>
              <p:cNvPr id="53" name="Freeform 259">
                <a:extLst>
                  <a:ext uri="{FF2B5EF4-FFF2-40B4-BE49-F238E27FC236}">
                    <a16:creationId xmlns:a16="http://schemas.microsoft.com/office/drawing/2014/main" id="{435DD0CD-FD16-4760-9F43-618A517E3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260">
                <a:extLst>
                  <a:ext uri="{FF2B5EF4-FFF2-40B4-BE49-F238E27FC236}">
                    <a16:creationId xmlns:a16="http://schemas.microsoft.com/office/drawing/2014/main" id="{11230DFA-75B1-4B65-BDFE-221090714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261">
                <a:extLst>
                  <a:ext uri="{FF2B5EF4-FFF2-40B4-BE49-F238E27FC236}">
                    <a16:creationId xmlns:a16="http://schemas.microsoft.com/office/drawing/2014/main" id="{54B6C7BB-BBA1-4668-9BF5-325AA69CE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Line 262">
                <a:extLst>
                  <a:ext uri="{FF2B5EF4-FFF2-40B4-BE49-F238E27FC236}">
                    <a16:creationId xmlns:a16="http://schemas.microsoft.com/office/drawing/2014/main" id="{6DC0A898-A566-45D7-BD7F-6205ED16E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Line 263">
                <a:extLst>
                  <a:ext uri="{FF2B5EF4-FFF2-40B4-BE49-F238E27FC236}">
                    <a16:creationId xmlns:a16="http://schemas.microsoft.com/office/drawing/2014/main" id="{E201D585-E178-408E-A42A-A9FD198C4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Oval 264">
                <a:extLst>
                  <a:ext uri="{FF2B5EF4-FFF2-40B4-BE49-F238E27FC236}">
                    <a16:creationId xmlns:a16="http://schemas.microsoft.com/office/drawing/2014/main" id="{9C382A44-3942-4A8E-98A1-2685D9AAE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Oval 265">
                <a:extLst>
                  <a:ext uri="{FF2B5EF4-FFF2-40B4-BE49-F238E27FC236}">
                    <a16:creationId xmlns:a16="http://schemas.microsoft.com/office/drawing/2014/main" id="{052D3390-46BC-4B65-B5BE-0A40578F9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Oval 266">
                <a:extLst>
                  <a:ext uri="{FF2B5EF4-FFF2-40B4-BE49-F238E27FC236}">
                    <a16:creationId xmlns:a16="http://schemas.microsoft.com/office/drawing/2014/main" id="{0279AB69-DF67-4836-8A04-8F550D181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267">
                <a:extLst>
                  <a:ext uri="{FF2B5EF4-FFF2-40B4-BE49-F238E27FC236}">
                    <a16:creationId xmlns:a16="http://schemas.microsoft.com/office/drawing/2014/main" id="{E1BFECCB-F108-4293-A159-3CFFB2E29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258">
                <a:extLst>
                  <a:ext uri="{FF2B5EF4-FFF2-40B4-BE49-F238E27FC236}">
                    <a16:creationId xmlns:a16="http://schemas.microsoft.com/office/drawing/2014/main" id="{7B269D94-9FED-4F93-A218-57CD14D4F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0F61556-59B4-4A9C-90FA-556F81054F9F}"/>
                </a:ext>
              </a:extLst>
            </p:cNvPr>
            <p:cNvSpPr/>
            <p:nvPr/>
          </p:nvSpPr>
          <p:spPr>
            <a:xfrm>
              <a:off x="931858" y="4481916"/>
              <a:ext cx="126033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Leaflet</a:t>
              </a:r>
              <a:endParaRPr lang="en-US" sz="16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5EBCB29-78BB-40FE-BAC2-F83D56B8F2B7}"/>
                </a:ext>
              </a:extLst>
            </p:cNvPr>
            <p:cNvSpPr/>
            <p:nvPr/>
          </p:nvSpPr>
          <p:spPr>
            <a:xfrm>
              <a:off x="2762503" y="1603303"/>
              <a:ext cx="126033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SQlite3</a:t>
              </a:r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D08E99A-0644-4757-9F3A-BBA1A4F39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751014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0B8C9A86-3574-4A2E-BC62-481A2BE7F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4637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4EA7ED5-6E34-4D47-91B6-F78F5F8B4C6E}"/>
              </a:ext>
            </a:extLst>
          </p:cNvPr>
          <p:cNvSpPr txBox="1"/>
          <p:nvPr/>
        </p:nvSpPr>
        <p:spPr>
          <a:xfrm>
            <a:off x="389757" y="246421"/>
            <a:ext cx="4300377" cy="436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Technology we have used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36624BB-ED6E-74DA-A559-1FF3E65AC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05B83-AB7D-0860-2315-1ED0B2B90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86" y="2948273"/>
            <a:ext cx="1455115" cy="385947"/>
          </a:xfrm>
          <a:prstGeom prst="rect">
            <a:avLst/>
          </a:prstGeom>
        </p:spPr>
      </p:pic>
      <p:pic>
        <p:nvPicPr>
          <p:cNvPr id="7" name="Picture 6" descr="A blue and yellow triangle logo&#10;&#10;Description automatically generated">
            <a:extLst>
              <a:ext uri="{FF2B5EF4-FFF2-40B4-BE49-F238E27FC236}">
                <a16:creationId xmlns:a16="http://schemas.microsoft.com/office/drawing/2014/main" id="{743C0D12-61AC-F458-BB27-007623BE4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594" y="4600383"/>
            <a:ext cx="656770" cy="847964"/>
          </a:xfrm>
          <a:prstGeom prst="rect">
            <a:avLst/>
          </a:prstGeom>
        </p:spPr>
      </p:pic>
      <p:pic>
        <p:nvPicPr>
          <p:cNvPr id="9" name="Picture 8" descr="A blue square with a feather in it&#10;&#10;Description automatically generated">
            <a:extLst>
              <a:ext uri="{FF2B5EF4-FFF2-40B4-BE49-F238E27FC236}">
                <a16:creationId xmlns:a16="http://schemas.microsoft.com/office/drawing/2014/main" id="{CFEA88A5-3BDE-0708-DA52-554C97AA6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145" y="2568703"/>
            <a:ext cx="1636660" cy="12274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29BCC-368D-441D-47F6-85C4B6864855}"/>
              </a:ext>
            </a:extLst>
          </p:cNvPr>
          <p:cNvSpPr txBox="1"/>
          <p:nvPr/>
        </p:nvSpPr>
        <p:spPr>
          <a:xfrm>
            <a:off x="7528428" y="1507873"/>
            <a:ext cx="1738989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SQLite3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HVPlot</a:t>
            </a:r>
            <a:endParaRPr lang="en-US" sz="2800" b="1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Leaflet</a:t>
            </a:r>
          </a:p>
          <a:p>
            <a:endParaRPr lang="en-US" sz="18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endParaRPr lang="en-US" sz="18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23" name="Group 22" descr="This image is of an abstract shape. ">
            <a:extLst>
              <a:ext uri="{FF2B5EF4-FFF2-40B4-BE49-F238E27FC236}">
                <a16:creationId xmlns:a16="http://schemas.microsoft.com/office/drawing/2014/main" id="{7B623FAC-796A-AB4C-431A-31CF82C977FA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8E815C0F-3188-991A-DA20-54D80D4E94F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F03A77DA-1EFD-B710-6F0F-400CC280A770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F28BE72A-3165-2DCD-2F89-D544335575DE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40025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8336C4B5-E15C-4086-8FF8-C33A0737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5264A13-2CF6-4653-9A8E-AE29B6F25F8E}"/>
              </a:ext>
            </a:extLst>
          </p:cNvPr>
          <p:cNvSpPr txBox="1"/>
          <p:nvPr/>
        </p:nvSpPr>
        <p:spPr>
          <a:xfrm>
            <a:off x="723900" y="457291"/>
            <a:ext cx="9415182" cy="11597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 process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6D12FB3-2E0E-4392-B30A-8FABD559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665670"/>
            <a:ext cx="12204700" cy="2514602"/>
            <a:chOff x="-12700" y="2162907"/>
            <a:chExt cx="12204700" cy="2514602"/>
          </a:xfrm>
        </p:grpSpPr>
        <p:pic>
          <p:nvPicPr>
            <p:cNvPr id="2" name="Picture 1" descr="A group of people sitting at a desk&#10;">
              <a:extLst>
                <a:ext uri="{FF2B5EF4-FFF2-40B4-BE49-F238E27FC236}">
                  <a16:creationId xmlns:a16="http://schemas.microsoft.com/office/drawing/2014/main" id="{2D62790E-5C31-4474-BE12-F50234A0C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"/>
            <a:stretch/>
          </p:blipFill>
          <p:spPr>
            <a:xfrm>
              <a:off x="-12700" y="2162908"/>
              <a:ext cx="12192000" cy="2514601"/>
            </a:xfrm>
            <a:prstGeom prst="rect">
              <a:avLst/>
            </a:prstGeom>
          </p:spPr>
        </p:pic>
        <p:sp>
          <p:nvSpPr>
            <p:cNvPr id="3" name="Rectangle 2" descr="This is an image of a desk with laptop computers and people working.">
              <a:extLst>
                <a:ext uri="{FF2B5EF4-FFF2-40B4-BE49-F238E27FC236}">
                  <a16:creationId xmlns:a16="http://schemas.microsoft.com/office/drawing/2014/main" id="{53AEFB1F-87BB-40C6-9BC7-E1CE0AC0AC1B}"/>
                </a:ext>
              </a:extLst>
            </p:cNvPr>
            <p:cNvSpPr/>
            <p:nvPr/>
          </p:nvSpPr>
          <p:spPr>
            <a:xfrm>
              <a:off x="0" y="2162907"/>
              <a:ext cx="12192000" cy="2514601"/>
            </a:xfrm>
            <a:prstGeom prst="rect">
              <a:avLst/>
            </a:prstGeom>
            <a:gradFill>
              <a:gsLst>
                <a:gs pos="1000">
                  <a:srgbClr val="7CEFD8">
                    <a:alpha val="79000"/>
                  </a:srgbClr>
                </a:gs>
                <a:gs pos="61000">
                  <a:srgbClr val="6672E4">
                    <a:alpha val="84000"/>
                  </a:srgbClr>
                </a:gs>
                <a:gs pos="98000">
                  <a:srgbClr val="882BE5">
                    <a:alpha val="66000"/>
                  </a:srgbClr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CFBA714-94A9-4CEA-9D73-2E90A898B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52826" y="2694293"/>
              <a:ext cx="1431828" cy="1431827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B48CA9-382A-48A4-B5F2-BBE91C08FD62}"/>
                </a:ext>
              </a:extLst>
            </p:cNvPr>
            <p:cNvSpPr/>
            <p:nvPr/>
          </p:nvSpPr>
          <p:spPr>
            <a:xfrm>
              <a:off x="1737814" y="3936470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0BBE89-8E4D-448A-8F53-F45437DD24BB}"/>
                </a:ext>
              </a:extLst>
            </p:cNvPr>
            <p:cNvSpPr/>
            <p:nvPr/>
          </p:nvSpPr>
          <p:spPr>
            <a:xfrm>
              <a:off x="1782422" y="3981078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02C732-8960-4820-B185-F087E030DAAA}"/>
                </a:ext>
              </a:extLst>
            </p:cNvPr>
            <p:cNvSpPr txBox="1"/>
            <p:nvPr/>
          </p:nvSpPr>
          <p:spPr>
            <a:xfrm>
              <a:off x="1210469" y="3189004"/>
              <a:ext cx="71654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45%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B02FFA3-53E3-4FFD-922C-CCB9EFEA5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45077" y="2719313"/>
              <a:ext cx="1431828" cy="1431826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EB5F512-613A-44CC-ACE3-5B63ACC24F3F}"/>
                </a:ext>
              </a:extLst>
            </p:cNvPr>
            <p:cNvSpPr/>
            <p:nvPr/>
          </p:nvSpPr>
          <p:spPr>
            <a:xfrm>
              <a:off x="5016340" y="2881739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DD030F3-5250-4104-9D3A-3BDB421469D0}"/>
                </a:ext>
              </a:extLst>
            </p:cNvPr>
            <p:cNvSpPr/>
            <p:nvPr/>
          </p:nvSpPr>
          <p:spPr>
            <a:xfrm>
              <a:off x="5060947" y="2926346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C8C601-FB40-4573-87B3-B1126A610542}"/>
                </a:ext>
              </a:extLst>
            </p:cNvPr>
            <p:cNvSpPr txBox="1"/>
            <p:nvPr/>
          </p:nvSpPr>
          <p:spPr>
            <a:xfrm>
              <a:off x="4202720" y="3189005"/>
              <a:ext cx="71654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10%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AA6EBCD-B27A-4FC4-87A8-ED6638C5545A}"/>
                </a:ext>
              </a:extLst>
            </p:cNvPr>
            <p:cNvSpPr/>
            <p:nvPr/>
          </p:nvSpPr>
          <p:spPr>
            <a:xfrm>
              <a:off x="6798890" y="2719313"/>
              <a:ext cx="1431828" cy="1431826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63F2913C-4436-40AC-9048-54405BD23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98890" y="2719313"/>
              <a:ext cx="1431827" cy="1431826"/>
            </a:xfrm>
            <a:prstGeom prst="arc">
              <a:avLst>
                <a:gd name="adj1" fmla="val 16200000"/>
                <a:gd name="adj2" fmla="val 755116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9703755-0B67-41E7-B72A-5A3A54730479}"/>
                </a:ext>
              </a:extLst>
            </p:cNvPr>
            <p:cNvSpPr/>
            <p:nvPr/>
          </p:nvSpPr>
          <p:spPr>
            <a:xfrm>
              <a:off x="8110117" y="3485949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668F955-7C8C-4C69-AA19-CD562C2DFDCC}"/>
                </a:ext>
              </a:extLst>
            </p:cNvPr>
            <p:cNvSpPr/>
            <p:nvPr/>
          </p:nvSpPr>
          <p:spPr>
            <a:xfrm>
              <a:off x="8154725" y="3530557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436978-7B84-4F27-8A32-574050B29AD0}"/>
                </a:ext>
              </a:extLst>
            </p:cNvPr>
            <p:cNvSpPr txBox="1"/>
            <p:nvPr/>
          </p:nvSpPr>
          <p:spPr>
            <a:xfrm>
              <a:off x="7216076" y="3189005"/>
              <a:ext cx="71654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35%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5E89B9B-4C47-402B-9C75-47765E1F7593}"/>
                </a:ext>
              </a:extLst>
            </p:cNvPr>
            <p:cNvGrpSpPr/>
            <p:nvPr/>
          </p:nvGrpSpPr>
          <p:grpSpPr>
            <a:xfrm>
              <a:off x="9871788" y="2706779"/>
              <a:ext cx="1431828" cy="1456895"/>
              <a:chOff x="7168469" y="2677815"/>
              <a:chExt cx="1431828" cy="14568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2C4BAC1-CFE0-4BB6-AB1E-3D97B9D3C37C}"/>
                  </a:ext>
                </a:extLst>
              </p:cNvPr>
              <p:cNvGrpSpPr/>
              <p:nvPr/>
            </p:nvGrpSpPr>
            <p:grpSpPr>
              <a:xfrm>
                <a:off x="7168469" y="2677815"/>
                <a:ext cx="1431828" cy="1456895"/>
                <a:chOff x="7168469" y="2677815"/>
                <a:chExt cx="1431828" cy="1456895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52EBF013-87F7-4305-9CC9-737BE16F0D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168469" y="2702884"/>
                  <a:ext cx="1431828" cy="1431826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Arc 53">
                  <a:extLst>
                    <a:ext uri="{FF2B5EF4-FFF2-40B4-BE49-F238E27FC236}">
                      <a16:creationId xmlns:a16="http://schemas.microsoft.com/office/drawing/2014/main" id="{2CC348C5-CD52-4041-A9DC-8F47C9D04352}"/>
                    </a:ext>
                  </a:extLst>
                </p:cNvPr>
                <p:cNvSpPr/>
                <p:nvPr/>
              </p:nvSpPr>
              <p:spPr>
                <a:xfrm>
                  <a:off x="7168469" y="2702884"/>
                  <a:ext cx="1431827" cy="1431826"/>
                </a:xfrm>
                <a:prstGeom prst="arc">
                  <a:avLst>
                    <a:gd name="adj1" fmla="val 16200000"/>
                    <a:gd name="adj2" fmla="val 17724961"/>
                  </a:avLst>
                </a:prstGeom>
                <a:ln w="38100">
                  <a:gradFill>
                    <a:gsLst>
                      <a:gs pos="0">
                        <a:srgbClr val="7BEBD8"/>
                      </a:gs>
                      <a:gs pos="8000">
                        <a:srgbClr val="6B8DE1"/>
                      </a:gs>
                      <a:gs pos="100000">
                        <a:srgbClr val="8335E5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083CA45F-7535-4D5F-A010-B7B38ED57BC7}"/>
                    </a:ext>
                  </a:extLst>
                </p:cNvPr>
                <p:cNvSpPr/>
                <p:nvPr/>
              </p:nvSpPr>
              <p:spPr>
                <a:xfrm>
                  <a:off x="8095353" y="2677815"/>
                  <a:ext cx="239688" cy="239687"/>
                </a:xfrm>
                <a:prstGeom prst="ellipse">
                  <a:avLst/>
                </a:prstGeom>
                <a:solidFill>
                  <a:srgbClr val="8335E5">
                    <a:alpha val="3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43FCBFAE-6E88-440A-ACEC-41E289885112}"/>
                    </a:ext>
                  </a:extLst>
                </p:cNvPr>
                <p:cNvSpPr/>
                <p:nvPr/>
              </p:nvSpPr>
              <p:spPr>
                <a:xfrm>
                  <a:off x="8139961" y="2722422"/>
                  <a:ext cx="150473" cy="150473"/>
                </a:xfrm>
                <a:prstGeom prst="ellipse">
                  <a:avLst/>
                </a:prstGeom>
                <a:solidFill>
                  <a:srgbClr val="833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8F4B3FC-E555-4F37-BC12-4940EF773A7E}"/>
                  </a:ext>
                </a:extLst>
              </p:cNvPr>
              <p:cNvSpPr txBox="1"/>
              <p:nvPr/>
            </p:nvSpPr>
            <p:spPr>
              <a:xfrm>
                <a:off x="7526112" y="3160041"/>
                <a:ext cx="71654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+mj-lt"/>
                  </a:rPr>
                  <a:t>10%</a:t>
                </a:r>
              </a:p>
            </p:txBody>
          </p:sp>
        </p:grp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CAE87D92-1F07-49DE-BFD7-F74BD728BD31}"/>
                </a:ext>
              </a:extLst>
            </p:cNvPr>
            <p:cNvSpPr/>
            <p:nvPr/>
          </p:nvSpPr>
          <p:spPr>
            <a:xfrm>
              <a:off x="3843489" y="2720981"/>
              <a:ext cx="1431827" cy="1431826"/>
            </a:xfrm>
            <a:prstGeom prst="arc">
              <a:avLst>
                <a:gd name="adj1" fmla="val 16200000"/>
                <a:gd name="adj2" fmla="val 19003948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45B3FF71-3684-4143-BA68-D4583307C956}"/>
                </a:ext>
              </a:extLst>
            </p:cNvPr>
            <p:cNvSpPr/>
            <p:nvPr/>
          </p:nvSpPr>
          <p:spPr>
            <a:xfrm>
              <a:off x="852826" y="2694293"/>
              <a:ext cx="1431827" cy="1431826"/>
            </a:xfrm>
            <a:prstGeom prst="arc">
              <a:avLst>
                <a:gd name="adj1" fmla="val 16200000"/>
                <a:gd name="adj2" fmla="val 3850353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9929E06-4AB9-4598-A963-82CCC18A3FF2}"/>
              </a:ext>
            </a:extLst>
          </p:cNvPr>
          <p:cNvSpPr txBox="1"/>
          <p:nvPr/>
        </p:nvSpPr>
        <p:spPr>
          <a:xfrm>
            <a:off x="826999" y="4841786"/>
            <a:ext cx="14834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58B9C9-A63C-4AE4-8EB4-544F3A70C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329338" y="5277685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DF162EE-A4BE-4D4C-9A3C-51FC2F765D81}"/>
              </a:ext>
            </a:extLst>
          </p:cNvPr>
          <p:cNvSpPr txBox="1">
            <a:spLocks/>
          </p:cNvSpPr>
          <p:nvPr/>
        </p:nvSpPr>
        <p:spPr>
          <a:xfrm>
            <a:off x="241881" y="5454662"/>
            <a:ext cx="2653720" cy="779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Minorities may be under-represented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0754C1-4097-4CDA-B3CB-7304331CBBB9}"/>
              </a:ext>
            </a:extLst>
          </p:cNvPr>
          <p:cNvSpPr txBox="1"/>
          <p:nvPr/>
        </p:nvSpPr>
        <p:spPr>
          <a:xfrm>
            <a:off x="3819250" y="4841787"/>
            <a:ext cx="14834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30765C-622F-4015-90C6-297DE00B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21589" y="527768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2AC3065-20B0-4A63-89FA-B10AD6D1363C}"/>
              </a:ext>
            </a:extLst>
          </p:cNvPr>
          <p:cNvSpPr txBox="1">
            <a:spLocks/>
          </p:cNvSpPr>
          <p:nvPr/>
        </p:nvSpPr>
        <p:spPr>
          <a:xfrm>
            <a:off x="3234132" y="5454663"/>
            <a:ext cx="2653720" cy="1610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 appointed races may cause ethical issues when someone is of multiple races.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005B0B-E5FC-472B-962B-C2258039F3B2}"/>
              </a:ext>
            </a:extLst>
          </p:cNvPr>
          <p:cNvSpPr txBox="1"/>
          <p:nvPr/>
        </p:nvSpPr>
        <p:spPr>
          <a:xfrm>
            <a:off x="6832606" y="4841787"/>
            <a:ext cx="14834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81AB32-AC63-443B-8ADA-AAB7C9723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334945" y="527768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A86B7F-9A89-4AB5-BADE-64D7C6E5C868}"/>
              </a:ext>
            </a:extLst>
          </p:cNvPr>
          <p:cNvSpPr txBox="1">
            <a:spLocks/>
          </p:cNvSpPr>
          <p:nvPr/>
        </p:nvSpPr>
        <p:spPr>
          <a:xfrm>
            <a:off x="6247488" y="5454663"/>
            <a:ext cx="2653720" cy="779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dataset excludes congenital heart issues.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B6FBDF-4663-4A5D-A2B3-B90DCEBBA233}"/>
              </a:ext>
            </a:extLst>
          </p:cNvPr>
          <p:cNvSpPr txBox="1"/>
          <p:nvPr/>
        </p:nvSpPr>
        <p:spPr>
          <a:xfrm>
            <a:off x="9845961" y="4841787"/>
            <a:ext cx="14834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F561C8-B2FA-4D2D-9122-39870DF54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0348300" y="527768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EB976B3E-89DE-4833-94D4-23A4F14582CA}"/>
              </a:ext>
            </a:extLst>
          </p:cNvPr>
          <p:cNvSpPr txBox="1">
            <a:spLocks/>
          </p:cNvSpPr>
          <p:nvPr/>
        </p:nvSpPr>
        <p:spPr>
          <a:xfrm>
            <a:off x="9260843" y="5454663"/>
            <a:ext cx="2653720" cy="6928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amet, consectetur </a:t>
            </a:r>
          </a:p>
        </p:txBody>
      </p:sp>
    </p:spTree>
    <p:extLst>
      <p:ext uri="{BB962C8B-B14F-4D97-AF65-F5344CB8AC3E}">
        <p14:creationId xmlns:p14="http://schemas.microsoft.com/office/powerpoint/2010/main" val="2163769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10635125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Mapping </a:t>
            </a:r>
            <a:r>
              <a:rPr lang="en-US" dirty="0" err="1"/>
              <a:t>Visualisation</a:t>
            </a:r>
            <a:r>
              <a:rPr lang="en-US" dirty="0"/>
              <a:t> - Leaflet</a:t>
            </a:r>
          </a:p>
        </p:txBody>
      </p:sp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8BC31CE2-6ECE-3559-C674-A830DC39C7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464" r="5101" b="20725"/>
          <a:stretch/>
        </p:blipFill>
        <p:spPr>
          <a:xfrm>
            <a:off x="726781" y="4084756"/>
            <a:ext cx="7982270" cy="2534478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176221A-125E-AC06-F435-64D44BE3FF85}"/>
              </a:ext>
            </a:extLst>
          </p:cNvPr>
          <p:cNvSpPr txBox="1"/>
          <p:nvPr/>
        </p:nvSpPr>
        <p:spPr>
          <a:xfrm>
            <a:off x="726781" y="1304036"/>
            <a:ext cx="6393866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sz="2800" b="1" dirty="0">
                <a:latin typeface="Segoe UI" panose="020B0502040204020203" pitchFamily="34" charset="0"/>
              </a:rPr>
              <a:t>Users can filter data based on:</a:t>
            </a: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 panose="020B0502040204020203" pitchFamily="34" charset="0"/>
              </a:rPr>
              <a:t>Year (1999 – 2019)</a:t>
            </a: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 panose="020B0502040204020203" pitchFamily="34" charset="0"/>
              </a:rPr>
              <a:t>Cardiovascular Disease Type: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All Cardiovascular Disease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All stroke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All heart disease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Heart failure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Coronary heart disease</a:t>
            </a: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75D0610-76E6-DBE0-168B-9B8C10602601}"/>
              </a:ext>
            </a:extLst>
          </p:cNvPr>
          <p:cNvSpPr txBox="1"/>
          <p:nvPr/>
        </p:nvSpPr>
        <p:spPr>
          <a:xfrm>
            <a:off x="4035573" y="1266626"/>
            <a:ext cx="6393866" cy="2369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 sz="2800" b="1" dirty="0">
              <a:latin typeface="Segoe UI" panose="020B0502040204020203" pitchFamily="34" charset="0"/>
            </a:endParaRP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 panose="020B0502040204020203" pitchFamily="34" charset="0"/>
              </a:rPr>
              <a:t>Ethnicity: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American Indian / Alaska Native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Asian / Pacific Islander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Black (Non-Hispanic)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Hispanic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White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Overall</a:t>
            </a: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3B63954B-C4C6-17E4-77F4-3FEA634F08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84" r="44730" b="52755"/>
          <a:stretch/>
        </p:blipFill>
        <p:spPr>
          <a:xfrm>
            <a:off x="7344364" y="2662487"/>
            <a:ext cx="4753590" cy="4162147"/>
          </a:xfrm>
          <a:prstGeom prst="rect">
            <a:avLst/>
          </a:prstGeom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00677DE-59F0-DBEB-3F39-95396FC9A523}"/>
              </a:ext>
            </a:extLst>
          </p:cNvPr>
          <p:cNvCxnSpPr>
            <a:cxnSpLocks/>
          </p:cNvCxnSpPr>
          <p:nvPr/>
        </p:nvCxnSpPr>
        <p:spPr>
          <a:xfrm flipH="1" flipV="1">
            <a:off x="995680" y="4460240"/>
            <a:ext cx="6888480" cy="1710744"/>
          </a:xfrm>
          <a:prstGeom prst="straightConnector1">
            <a:avLst/>
          </a:prstGeom>
          <a:ln w="38100">
            <a:solidFill>
              <a:srgbClr val="0305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204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10635125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Mapping </a:t>
            </a:r>
            <a:r>
              <a:rPr lang="en-US" dirty="0" err="1"/>
              <a:t>Visualisation</a:t>
            </a:r>
            <a:r>
              <a:rPr lang="en-US" dirty="0"/>
              <a:t> - Leaflet</a:t>
            </a:r>
          </a:p>
        </p:txBody>
      </p:sp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8BC31CE2-6ECE-3559-C674-A830DC39C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64" r="5101" b="20725"/>
          <a:stretch/>
        </p:blipFill>
        <p:spPr>
          <a:xfrm>
            <a:off x="726781" y="4084756"/>
            <a:ext cx="7982270" cy="253447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BAD677B-76E7-66E5-6EE7-B268B33F6CF0}"/>
              </a:ext>
            </a:extLst>
          </p:cNvPr>
          <p:cNvSpPr txBox="1"/>
          <p:nvPr/>
        </p:nvSpPr>
        <p:spPr>
          <a:xfrm>
            <a:off x="726780" y="555433"/>
            <a:ext cx="10635125" cy="2554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 sz="2800" b="1" dirty="0">
              <a:latin typeface="Segoe UI" panose="020B0502040204020203" pitchFamily="34" charset="0"/>
            </a:endParaRP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r>
              <a:rPr lang="en-US" sz="2800" b="1" dirty="0">
                <a:latin typeface="Segoe UI" panose="020B0502040204020203" pitchFamily="34" charset="0"/>
              </a:rPr>
              <a:t>Other 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 panose="020B0502040204020203" pitchFamily="34" charset="0"/>
              </a:rPr>
              <a:t>State boundaries defined using US Data.gov US-</a:t>
            </a:r>
            <a:r>
              <a:rPr lang="en-US" sz="1400" b="1" dirty="0" err="1">
                <a:latin typeface="Segoe UI" panose="020B0502040204020203" pitchFamily="34" charset="0"/>
              </a:rPr>
              <a:t>States.json</a:t>
            </a:r>
            <a:r>
              <a:rPr lang="en-US" sz="1400" b="1" dirty="0">
                <a:latin typeface="Segoe UI" panose="020B05020402040202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States with available data shaded 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States without data shaded gray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11ACA-34C2-9D70-5740-83A3D183E2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65520" b="70963"/>
          <a:stretch/>
        </p:blipFill>
        <p:spPr>
          <a:xfrm>
            <a:off x="7044893" y="1240497"/>
            <a:ext cx="4420326" cy="418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57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10635125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Mapping </a:t>
            </a:r>
            <a:r>
              <a:rPr lang="en-US" dirty="0" err="1"/>
              <a:t>Visualisation</a:t>
            </a:r>
            <a:r>
              <a:rPr lang="en-US" dirty="0"/>
              <a:t> - Leaflet</a:t>
            </a:r>
          </a:p>
        </p:txBody>
      </p:sp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8BC31CE2-6ECE-3559-C674-A830DC39C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64" r="5101" b="20725"/>
          <a:stretch/>
        </p:blipFill>
        <p:spPr>
          <a:xfrm>
            <a:off x="726781" y="4084756"/>
            <a:ext cx="7982270" cy="253447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BAD677B-76E7-66E5-6EE7-B268B33F6CF0}"/>
              </a:ext>
            </a:extLst>
          </p:cNvPr>
          <p:cNvSpPr txBox="1"/>
          <p:nvPr/>
        </p:nvSpPr>
        <p:spPr>
          <a:xfrm>
            <a:off x="726780" y="555433"/>
            <a:ext cx="10635125" cy="3416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 sz="2800" b="1" dirty="0">
              <a:latin typeface="Segoe UI" panose="020B0502040204020203" pitchFamily="34" charset="0"/>
            </a:endParaRP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r>
              <a:rPr lang="en-US" sz="2800" b="1" dirty="0">
                <a:latin typeface="Segoe UI" panose="020B0502040204020203" pitchFamily="34" charset="0"/>
              </a:rPr>
              <a:t>Other 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 panose="020B0502040204020203" pitchFamily="34" charset="0"/>
              </a:rPr>
              <a:t>State boundaries defined using US Data.gov US-</a:t>
            </a:r>
            <a:r>
              <a:rPr lang="en-US" sz="1400" b="1" dirty="0" err="1">
                <a:latin typeface="Segoe UI" panose="020B0502040204020203" pitchFamily="34" charset="0"/>
              </a:rPr>
              <a:t>States.json</a:t>
            </a:r>
            <a:r>
              <a:rPr lang="en-US" sz="1400" b="1" dirty="0">
                <a:latin typeface="Segoe UI" panose="020B05020402040202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States with available data shaded 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States without data shaded gray</a:t>
            </a:r>
          </a:p>
          <a:p>
            <a:pPr lvl="1"/>
            <a:endParaRPr lang="en-US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 panose="020B0502040204020203" pitchFamily="34" charset="0"/>
              </a:rPr>
              <a:t>Filtered data called from the .csv when State is clicked by user: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 pop-up is returned providing only filtered data for selected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6286E"/>
              </a:solidFill>
              <a:latin typeface="Segoe UI" panose="020B0502040204020203" pitchFamily="34" charset="0"/>
              <a:cs typeface="+mn-cs"/>
            </a:endParaRP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180E7-39D3-D1CC-E7E3-F37366C564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44" r="40223" b="58865"/>
          <a:stretch/>
        </p:blipFill>
        <p:spPr>
          <a:xfrm>
            <a:off x="7131736" y="1087906"/>
            <a:ext cx="4581507" cy="299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2BAA91-D2EA-D381-E05F-67FF98D535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267" r="40223" b="60704"/>
          <a:stretch/>
        </p:blipFill>
        <p:spPr>
          <a:xfrm>
            <a:off x="7126392" y="4289213"/>
            <a:ext cx="4581507" cy="18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33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10635125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Mapping </a:t>
            </a:r>
            <a:r>
              <a:rPr lang="en-US" dirty="0" err="1"/>
              <a:t>Visualisation</a:t>
            </a:r>
            <a:r>
              <a:rPr lang="en-US" dirty="0"/>
              <a:t> - Leaflet</a:t>
            </a:r>
          </a:p>
        </p:txBody>
      </p:sp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8BC31CE2-6ECE-3559-C674-A830DC39C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64" r="5101" b="20725"/>
          <a:stretch/>
        </p:blipFill>
        <p:spPr>
          <a:xfrm>
            <a:off x="726781" y="4084756"/>
            <a:ext cx="7982270" cy="253447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BAD677B-76E7-66E5-6EE7-B268B33F6CF0}"/>
              </a:ext>
            </a:extLst>
          </p:cNvPr>
          <p:cNvSpPr txBox="1"/>
          <p:nvPr/>
        </p:nvSpPr>
        <p:spPr>
          <a:xfrm>
            <a:off x="8955694" y="3429000"/>
            <a:ext cx="6393866" cy="3016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 sz="2800" b="1" dirty="0">
              <a:latin typeface="Segoe UI" panose="020B0502040204020203" pitchFamily="34" charset="0"/>
            </a:endParaRP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 panose="020B0502040204020203" pitchFamily="34" charset="0"/>
              </a:rPr>
              <a:t>State boundaries defined using</a:t>
            </a:r>
            <a:br>
              <a:rPr lang="en-US" sz="1400" b="1" dirty="0">
                <a:latin typeface="Segoe UI" panose="020B0502040204020203" pitchFamily="34" charset="0"/>
              </a:rPr>
            </a:br>
            <a:r>
              <a:rPr lang="en-US" sz="1400" b="1" dirty="0">
                <a:latin typeface="Segoe UI" panose="020B0502040204020203" pitchFamily="34" charset="0"/>
              </a:rPr>
              <a:t>US Data.gov US-</a:t>
            </a:r>
            <a:r>
              <a:rPr lang="en-US" sz="1400" b="1" dirty="0" err="1">
                <a:latin typeface="Segoe UI" panose="020B0502040204020203" pitchFamily="34" charset="0"/>
              </a:rPr>
              <a:t>States.json</a:t>
            </a:r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 panose="020B0502040204020203" pitchFamily="34" charset="0"/>
              </a:rPr>
              <a:t>States with available data </a:t>
            </a:r>
            <a:br>
              <a:rPr lang="en-US" sz="1400" b="1" dirty="0">
                <a:latin typeface="Segoe UI" panose="020B0502040204020203" pitchFamily="34" charset="0"/>
              </a:rPr>
            </a:br>
            <a:r>
              <a:rPr lang="en-US" sz="1400" b="1" dirty="0">
                <a:latin typeface="Segoe UI" panose="020B0502040204020203" pitchFamily="34" charset="0"/>
              </a:rPr>
              <a:t>shaded 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 panose="020B0502040204020203" pitchFamily="34" charset="0"/>
              </a:rPr>
              <a:t>States where data</a:t>
            </a:r>
            <a:br>
              <a:rPr lang="en-US" sz="1400" b="1" dirty="0">
                <a:latin typeface="Segoe UI" panose="020B0502040204020203" pitchFamily="34" charset="0"/>
              </a:rPr>
            </a:br>
            <a:r>
              <a:rPr lang="en-US" sz="1400" b="1" dirty="0">
                <a:latin typeface="Segoe UI" panose="020B0502040204020203" pitchFamily="34" charset="0"/>
              </a:rPr>
              <a:t>not available data </a:t>
            </a:r>
            <a:br>
              <a:rPr lang="en-US" sz="1400" b="1" dirty="0">
                <a:latin typeface="Segoe UI" panose="020B0502040204020203" pitchFamily="34" charset="0"/>
              </a:rPr>
            </a:br>
            <a:r>
              <a:rPr lang="en-US" sz="1400" b="1" dirty="0">
                <a:latin typeface="Segoe UI" panose="020B0502040204020203" pitchFamily="34" charset="0"/>
              </a:rPr>
              <a:t>shaded gray</a:t>
            </a:r>
            <a:endParaRPr lang="en-US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A7EF665-B353-3ABC-C6C5-4159DB09C2DA}"/>
              </a:ext>
            </a:extLst>
          </p:cNvPr>
          <p:cNvCxnSpPr>
            <a:cxnSpLocks/>
          </p:cNvCxnSpPr>
          <p:nvPr/>
        </p:nvCxnSpPr>
        <p:spPr>
          <a:xfrm flipH="1">
            <a:off x="5824330" y="4197607"/>
            <a:ext cx="3101421" cy="1388184"/>
          </a:xfrm>
          <a:prstGeom prst="straightConnector1">
            <a:avLst/>
          </a:prstGeom>
          <a:ln w="38100">
            <a:solidFill>
              <a:srgbClr val="0305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E7B56A0-709F-633E-255C-839E1C94A416}"/>
              </a:ext>
            </a:extLst>
          </p:cNvPr>
          <p:cNvCxnSpPr>
            <a:cxnSpLocks/>
          </p:cNvCxnSpPr>
          <p:nvPr/>
        </p:nvCxnSpPr>
        <p:spPr>
          <a:xfrm flipH="1">
            <a:off x="5512101" y="4886785"/>
            <a:ext cx="3413650" cy="1100835"/>
          </a:xfrm>
          <a:prstGeom prst="straightConnector1">
            <a:avLst/>
          </a:prstGeom>
          <a:ln w="38100">
            <a:solidFill>
              <a:srgbClr val="0305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5057064-99BA-6A2C-8C3C-1AD5CEE02E65}"/>
              </a:ext>
            </a:extLst>
          </p:cNvPr>
          <p:cNvCxnSpPr>
            <a:cxnSpLocks/>
          </p:cNvCxnSpPr>
          <p:nvPr/>
        </p:nvCxnSpPr>
        <p:spPr>
          <a:xfrm flipH="1">
            <a:off x="5933661" y="5481238"/>
            <a:ext cx="2962147" cy="626566"/>
          </a:xfrm>
          <a:prstGeom prst="straightConnector1">
            <a:avLst/>
          </a:prstGeom>
          <a:ln w="38100">
            <a:solidFill>
              <a:srgbClr val="0305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361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68227_win32_fixed" id="{17DD1A52-D3DE-4BC7-AB4E-5ED952CBB3F4}" vid="{D8C85220-06A0-4E3D-954C-BC12E2647B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CA4BDF-ECBC-4F8E-8F31-E58428FA4B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900F64-9193-44F8-BD63-E681103777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71421E6-0B73-4301-8D1C-0131DB42FA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534</Words>
  <Application>Microsoft Office PowerPoint</Application>
  <PresentationFormat>Widescreen</PresentationFormat>
  <Paragraphs>158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Roboto</vt:lpstr>
      <vt:lpstr>Segoe UI</vt:lpstr>
      <vt:lpstr>Office Theme</vt:lpstr>
      <vt:lpstr>Human resources slide 1</vt:lpstr>
      <vt:lpstr>Human resources slide 3</vt:lpstr>
      <vt:lpstr>Human resources slide 2</vt:lpstr>
      <vt:lpstr>Human resources slide 5</vt:lpstr>
      <vt:lpstr>Human resources slide 7</vt:lpstr>
      <vt:lpstr>Human resources slide 9</vt:lpstr>
      <vt:lpstr>Human resources slide 9</vt:lpstr>
      <vt:lpstr>Human resources slide 9</vt:lpstr>
      <vt:lpstr>Human resources slide 9</vt:lpstr>
      <vt:lpstr>Human resources slide 9</vt:lpstr>
      <vt:lpstr>Human resources slide 7</vt:lpstr>
      <vt:lpstr>Human resources slide 4</vt:lpstr>
      <vt:lpstr>Human resources slide 8</vt:lpstr>
      <vt:lpstr>Human resources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2022-01-19T22:30:16Z</dcterms:created>
  <dcterms:modified xsi:type="dcterms:W3CDTF">2024-06-17T10:27:28Z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